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9"/>
  </p:notesMasterIdLst>
  <p:handoutMasterIdLst>
    <p:handoutMasterId r:id="rId60"/>
  </p:handoutMasterIdLst>
  <p:sldIdLst>
    <p:sldId id="1556" r:id="rId2"/>
    <p:sldId id="1433" r:id="rId3"/>
    <p:sldId id="1434" r:id="rId4"/>
    <p:sldId id="370" r:id="rId5"/>
    <p:sldId id="362" r:id="rId6"/>
    <p:sldId id="1435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1436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9" r:id="rId23"/>
    <p:sldId id="380" r:id="rId24"/>
    <p:sldId id="1437" r:id="rId25"/>
    <p:sldId id="1438" r:id="rId26"/>
    <p:sldId id="383" r:id="rId27"/>
    <p:sldId id="384" r:id="rId28"/>
    <p:sldId id="1439" r:id="rId29"/>
    <p:sldId id="385" r:id="rId30"/>
    <p:sldId id="1442" r:id="rId31"/>
    <p:sldId id="1440" r:id="rId32"/>
    <p:sldId id="408" r:id="rId33"/>
    <p:sldId id="409" r:id="rId34"/>
    <p:sldId id="1600" r:id="rId35"/>
    <p:sldId id="1443" r:id="rId36"/>
    <p:sldId id="412" r:id="rId37"/>
    <p:sldId id="1444" r:id="rId38"/>
    <p:sldId id="392" r:id="rId39"/>
    <p:sldId id="1458" r:id="rId40"/>
    <p:sldId id="1446" r:id="rId41"/>
    <p:sldId id="1447" r:id="rId42"/>
    <p:sldId id="394" r:id="rId43"/>
    <p:sldId id="395" r:id="rId44"/>
    <p:sldId id="396" r:id="rId45"/>
    <p:sldId id="397" r:id="rId46"/>
    <p:sldId id="1449" r:id="rId47"/>
    <p:sldId id="1450" r:id="rId48"/>
    <p:sldId id="399" r:id="rId49"/>
    <p:sldId id="400" r:id="rId50"/>
    <p:sldId id="401" r:id="rId51"/>
    <p:sldId id="402" r:id="rId52"/>
    <p:sldId id="403" r:id="rId53"/>
    <p:sldId id="1451" r:id="rId54"/>
    <p:sldId id="1452" r:id="rId55"/>
    <p:sldId id="405" r:id="rId56"/>
    <p:sldId id="406" r:id="rId57"/>
    <p:sldId id="1599" r:id="rId5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EA"/>
    <a:srgbClr val="9A0201"/>
    <a:srgbClr val="C9DDFB"/>
    <a:srgbClr val="D6DCE5"/>
    <a:srgbClr val="DBEFF2"/>
    <a:srgbClr val="BED7EE"/>
    <a:srgbClr val="EFEDE1"/>
    <a:srgbClr val="C9DCFA"/>
    <a:srgbClr val="B10000"/>
    <a:srgbClr val="00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8"/>
    <p:restoredTop sz="95374" autoAdjust="0"/>
  </p:normalViewPr>
  <p:slideViewPr>
    <p:cSldViewPr snapToGrid="0" snapToObjects="1">
      <p:cViewPr varScale="1">
        <p:scale>
          <a:sx n="122" d="100"/>
          <a:sy n="122" d="100"/>
        </p:scale>
        <p:origin x="25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340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7F55E73-1F85-FF4B-84BB-0F26D23E35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617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A3B4573-DC42-814A-AA19-DDDB4F35D741}" type="datetime1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502AA77-C507-8DFB-4048-9AEF6B218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138A0-E337-BE4F-93FC-743A1316561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8080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19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70B753-C795-491A-B320-427DC6F0AA23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444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7C7601-DC6C-4357-9F0F-C0DCE543308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681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9B5F9E-5526-44B1-82E7-7C2813446EA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3769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60EA54-2EB2-4734-8FC8-DD28545491B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665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60EA54-2EB2-4734-8FC8-DD28545491B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805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712833-4247-4FC1-8FAA-8C44FBC663D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6851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CA105E-AA76-437E-8C39-C2C25DBF5A57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3693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8C3693-321F-4B60-A9C4-18441D7E4E8C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4973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42ABC1-D1E6-4B3D-8329-8D98FF8FE3F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053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434FA6-4498-415B-B636-9B34316458D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97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48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6C1FFC-A0E6-40D4-84A4-40C6EE2D7936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044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0DF2D6-33AB-43A9-833B-B9BA89751683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985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3A92A9-B0DC-49EB-92FB-9DBABEC7529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8640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06A1A2-E1E2-4ABB-8CA8-24DDA5218E2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8201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06A1A2-E1E2-4ABB-8CA8-24DDA5218E2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493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3A92A9-B0DC-49EB-92FB-9DBABEC7529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778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B28DAD-4D03-4B29-82C3-3DF5DAEE5CF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179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D92744-5DD0-414F-9CA1-B8D7E116A6B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950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3A92A9-B0DC-49EB-92FB-9DBABEC7529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1481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F4AC61-896A-487E-A887-6A1CAE33FB0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2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092581-3C3E-480E-BEA2-21C9E47A2A1C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8345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F4AC61-896A-487E-A887-6A1CAE33FB0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3073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6F96F8-0010-4123-A144-4805C0D5BDD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9255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3F75DD-6DBB-4E32-8EF5-7C851A81365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480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6F96F8-0010-4123-A144-4805C0D5BDD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0991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3F75DD-6DBB-4E32-8EF5-7C851A81365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9078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6F96F8-0010-4123-A144-4805C0D5BDD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399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A8F0B3-D0E5-43F3-819A-DB00B578175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6836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A8F0B3-D0E5-43F3-819A-DB00B578175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10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EE54DD-0FCD-4305-8C17-72F3C8C5A4F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653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EE54DD-0FCD-4305-8C17-72F3C8C5A4F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5742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092581-3C3E-480E-BEA2-21C9E47A2A1C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007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EE54DD-0FCD-4305-8C17-72F3C8C5A4F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406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EE54DD-0FCD-4305-8C17-72F3C8C5A4F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3048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D5C4CE-619A-4306-B4D6-7412F33E6EA5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998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363922-6901-4FC5-80E5-47F3D9D3A31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126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F35F0F-1CCC-4869-BFC6-E964474850EB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5434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C29A6C-4AC6-4699-BC7B-F8B4120CC8C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903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C29A6C-4AC6-4699-BC7B-F8B4120CC8C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47083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C29A6C-4AC6-4699-BC7B-F8B4120CC8C1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6686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CC469C-3E4A-4FE0-B898-9E44FA40AFED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0680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2AA31B-FA3D-4DB3-A3AD-15A4F784D6FE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667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87DAB1-D630-458D-8D21-C1D15E68C29D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2379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7F738C-157F-4BB7-AFCC-AE532E1A8D9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3044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28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87DAB1-D630-458D-8D21-C1D15E68C29D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80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BEFCEC-01F4-4FAC-AB44-0702C3C616B9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0291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361278-D997-450E-8C11-2894BA120DE8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0176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6B52E3-461B-4115-8284-EF400CB55B1B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57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34143"/>
            <a:ext cx="9144000" cy="2133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97828"/>
            <a:ext cx="6400800" cy="1240971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6E2D5B-B408-7A89-06C0-51960A39F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1" y="6150997"/>
            <a:ext cx="1676400" cy="6363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4CF284-BD79-E439-BEF7-156B5950CD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1491" y="6150997"/>
            <a:ext cx="636308" cy="6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6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779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92191"/>
          </a:xfrm>
          <a:solidFill>
            <a:srgbClr val="9A0201"/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8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Gill Sans MT" charset="0"/>
                <a:ea typeface="Gill Sans MT" charset="0"/>
                <a:cs typeface="Gill Sans MT" charset="0"/>
              </a:defRPr>
            </a:lvl1pPr>
            <a:lvl2pPr>
              <a:defRPr sz="2400">
                <a:latin typeface="Gill Sans MT" charset="0"/>
                <a:ea typeface="Gill Sans MT" charset="0"/>
                <a:cs typeface="Gill Sans MT" charset="0"/>
              </a:defRPr>
            </a:lvl2pPr>
            <a:lvl3pPr marL="1143000" indent="-228600">
              <a:buFont typeface="Wingdings" pitchFamily="2" charset="2"/>
              <a:buChar char="§"/>
              <a:defRPr sz="2000">
                <a:latin typeface="Gill Sans MT" charset="0"/>
                <a:ea typeface="Gill Sans MT" charset="0"/>
                <a:cs typeface="Gill Sans MT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18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‹#›</a:t>
            </a:fld>
            <a:r>
              <a:rPr lang="en-US" dirty="0"/>
              <a:t> / 57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762F1-D8D6-093B-0CF5-AE191AD430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" y="6278925"/>
            <a:ext cx="1483360" cy="5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534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709058"/>
            <a:ext cx="4343400" cy="4593771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9058"/>
            <a:ext cx="4343400" cy="4593771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5472958-A9FB-3BD2-D1E4-7E6AC90A16EA}"/>
              </a:ext>
            </a:extLst>
          </p:cNvPr>
          <p:cNvSpPr/>
          <p:nvPr userDrawn="1"/>
        </p:nvSpPr>
        <p:spPr>
          <a:xfrm>
            <a:off x="500743" y="1338941"/>
            <a:ext cx="3668485" cy="3918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Gill Sans MT" panose="020B0502020104020203" pitchFamily="34" charset="0"/>
              </a:rPr>
              <a:t>Sub-Title</a:t>
            </a:r>
            <a:endParaRPr kumimoji="1" lang="ko-Kore-KR" alt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287BCF0-970A-D618-D1A3-805015060886}"/>
              </a:ext>
            </a:extLst>
          </p:cNvPr>
          <p:cNvSpPr/>
          <p:nvPr userDrawn="1"/>
        </p:nvSpPr>
        <p:spPr>
          <a:xfrm>
            <a:off x="4974772" y="1338941"/>
            <a:ext cx="3668485" cy="3918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Gill Sans MT" panose="020B0502020104020203" pitchFamily="34" charset="0"/>
              </a:rPr>
              <a:t>Sub-Title</a:t>
            </a:r>
            <a:endParaRPr kumimoji="1" lang="ko-Kore-KR" alt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93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87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F38AF0-7033-7594-3782-295E4B14DD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" y="6278925"/>
            <a:ext cx="1483360" cy="5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5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333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3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08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38491"/>
          </a:xfrm>
          <a:prstGeom prst="rect">
            <a:avLst/>
          </a:prstGeom>
          <a:solidFill>
            <a:srgbClr val="9A020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927" y="1387098"/>
            <a:ext cx="8704579" cy="4739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5314" y="64887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06C8BE47-A309-A04A-8ACD-5472A992E3BA}" type="slidenum">
              <a:rPr lang="en-US" smtClean="0"/>
              <a:pPr/>
              <a:t>‹#›</a:t>
            </a:fld>
            <a:r>
              <a:rPr lang="en-US" dirty="0"/>
              <a:t> / 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C1FA9-D088-05FB-E2A6-D45FC1627490}"/>
              </a:ext>
            </a:extLst>
          </p:cNvPr>
          <p:cNvSpPr txBox="1"/>
          <p:nvPr userDrawn="1"/>
        </p:nvSpPr>
        <p:spPr>
          <a:xfrm>
            <a:off x="3272011" y="6550223"/>
            <a:ext cx="290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bg1">
                    <a:lumMod val="65000"/>
                  </a:schemeClr>
                </a:solidFill>
              </a:rPr>
              <a:t>Programming Methodology</a:t>
            </a:r>
            <a:endParaRPr kumimoji="1" lang="ko-Kore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6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7" r:id="rId7"/>
    <p:sldLayoutId id="2147483738" r:id="rId8"/>
    <p:sldLayoutId id="2147483739" r:id="rId9"/>
    <p:sldLayoutId id="2147483740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800" kern="120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mindlab-snu.github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smoon@snu.ac.k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1085F-9BC2-80AE-01A6-7990CD4FC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4143"/>
            <a:ext cx="9144000" cy="1918517"/>
          </a:xfrm>
        </p:spPr>
        <p:txBody>
          <a:bodyPr/>
          <a:lstStyle/>
          <a:p>
            <a:r>
              <a:rPr lang="en-US" altLang="ko-KR" dirty="0"/>
              <a:t>430.211 Programming Methodology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프로그래밍 방법론</a:t>
            </a:r>
            <a:r>
              <a:rPr lang="en-US" altLang="ko-KR" dirty="0"/>
              <a:t>)</a:t>
            </a:r>
            <a:endParaRPr kumimoji="1" lang="en-US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D90AE5-9547-4127-6505-3D8B59442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595" y="3361507"/>
            <a:ext cx="7040880" cy="2673533"/>
          </a:xfrm>
        </p:spPr>
        <p:txBody>
          <a:bodyPr/>
          <a:lstStyle/>
          <a:p>
            <a:r>
              <a:rPr kumimoji="1" lang="en-US" altLang="ko-Kore-KR" b="1" dirty="0" err="1"/>
              <a:t>Taesup</a:t>
            </a:r>
            <a:r>
              <a:rPr kumimoji="1" lang="en-US" altLang="ko-Kore-KR" b="1" dirty="0"/>
              <a:t> Moon</a:t>
            </a:r>
            <a:br>
              <a:rPr kumimoji="1" lang="en-US" altLang="ko-Kore-KR" b="1" dirty="0"/>
            </a:br>
            <a:endParaRPr kumimoji="1" lang="en-US" altLang="ko-Kore-KR" b="1" dirty="0"/>
          </a:p>
          <a:p>
            <a:r>
              <a:rPr kumimoji="1" lang="en-US" altLang="ko-Kore-KR" sz="2000" dirty="0"/>
              <a:t>Department of Electrical and Computer Engineering</a:t>
            </a:r>
          </a:p>
          <a:p>
            <a:r>
              <a:rPr kumimoji="1" lang="en-US" altLang="ko-Kore-KR" sz="2000" dirty="0"/>
              <a:t>Seoul National University</a:t>
            </a:r>
          </a:p>
          <a:p>
            <a:endParaRPr kumimoji="1" lang="en-US" altLang="ko-Kore-KR" sz="1600" dirty="0"/>
          </a:p>
          <a:p>
            <a:endParaRPr kumimoji="1" lang="en-US" altLang="ko-Kore-KR" sz="2000" dirty="0"/>
          </a:p>
        </p:txBody>
      </p:sp>
    </p:spTree>
    <p:extLst>
      <p:ext uri="{BB962C8B-B14F-4D97-AF65-F5344CB8AC3E}">
        <p14:creationId xmlns:p14="http://schemas.microsoft.com/office/powerpoint/2010/main" val="269929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4" name="Rectangle 6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ko-KR" sz="3600" dirty="0"/>
              <a:t>Evaluating Boolean Expressions: </a:t>
            </a:r>
            <a:br>
              <a:rPr lang="en-US" altLang="ko-KR" sz="3600" dirty="0"/>
            </a:br>
            <a:r>
              <a:rPr lang="en-US" altLang="ko-KR" sz="3600" dirty="0"/>
              <a:t>: Precedence Rules</a:t>
            </a:r>
            <a:r>
              <a:rPr lang="en-US" sz="3600" dirty="0"/>
              <a:t> (2 of 4)</a:t>
            </a:r>
          </a:p>
        </p:txBody>
      </p:sp>
      <p:pic>
        <p:nvPicPr>
          <p:cNvPr id="26626" name="Picture 7" descr="C:\WINDOWS\Desktop\Oh_type\sacitch_C++_ppt\gif\savitchc02d03_2of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990600" y="2133600"/>
            <a:ext cx="7772400" cy="296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747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3" name="Rectangle 3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ko-KR" sz="3600" dirty="0"/>
              <a:t>Evaluating Boolean Expressions: </a:t>
            </a:r>
            <a:br>
              <a:rPr lang="en-US" altLang="ko-KR" sz="3600" dirty="0"/>
            </a:br>
            <a:r>
              <a:rPr lang="en-US" altLang="ko-KR" sz="3600" dirty="0"/>
              <a:t>: Precedence Rules</a:t>
            </a:r>
            <a:r>
              <a:rPr lang="en-US" sz="3600" dirty="0"/>
              <a:t> (3 of 4)</a:t>
            </a:r>
          </a:p>
        </p:txBody>
      </p:sp>
      <p:pic>
        <p:nvPicPr>
          <p:cNvPr id="28674" name="Picture 4" descr="C:\WINDOWS\Desktop\Oh_type\sacitch_C++_ppt\gif\savitchc02d03_3of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984250" y="1658938"/>
            <a:ext cx="7891463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769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7" name="Rectangle 3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ko-KR" sz="3600" dirty="0"/>
              <a:t>Evaluating Boolean Expressions: </a:t>
            </a:r>
            <a:br>
              <a:rPr lang="en-US" altLang="ko-KR" sz="3600" dirty="0"/>
            </a:br>
            <a:r>
              <a:rPr lang="en-US" altLang="ko-KR" sz="3600" dirty="0"/>
              <a:t>: Precedence Rules</a:t>
            </a:r>
            <a:r>
              <a:rPr lang="en-US" sz="3600" dirty="0"/>
              <a:t> (4 of 4)</a:t>
            </a:r>
          </a:p>
        </p:txBody>
      </p:sp>
      <p:pic>
        <p:nvPicPr>
          <p:cNvPr id="30722" name="Picture 4" descr="C:\WINDOWS\Desktop\Oh_type\sacitch_C++_ppt\gif\savitchc02d03_4of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990600" y="1936750"/>
            <a:ext cx="7772400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182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Evaluating Boolean Expressions</a:t>
            </a:r>
            <a:br>
              <a:rPr lang="en-US" dirty="0"/>
            </a:br>
            <a:r>
              <a:rPr lang="en-US" dirty="0"/>
              <a:t>: Examples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600" dirty="0"/>
              <a:t>How to evaluate the following? </a:t>
            </a:r>
          </a:p>
          <a:p>
            <a:pPr eaLnBrk="1" hangingPunct="1">
              <a:lnSpc>
                <a:spcPct val="90000"/>
              </a:lnSpc>
              <a:spcBef>
                <a:spcPct val="25000"/>
              </a:spcBef>
            </a:pPr>
            <a:endParaRPr lang="en-US" sz="2600" dirty="0"/>
          </a:p>
          <a:p>
            <a:pPr eaLnBrk="1" hangingPunct="1">
              <a:lnSpc>
                <a:spcPct val="90000"/>
              </a:lnSpc>
              <a:spcBef>
                <a:spcPct val="25000"/>
              </a:spcBef>
            </a:pPr>
            <a:endParaRPr lang="en-US" sz="2600" dirty="0"/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Roughly, arithmetic done before the comparison &amp; logical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Followings are all equivalent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endParaRPr lang="en-US" dirty="0"/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endParaRPr lang="en-US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600" b="1" dirty="0"/>
              <a:t>Short-circuit </a:t>
            </a:r>
            <a:r>
              <a:rPr lang="en-US" sz="2600" dirty="0"/>
              <a:t>evaluation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sz="2200" dirty="0"/>
              <a:t>Evaluation stops when the result is already decided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E.g., 								</a:t>
            </a:r>
          </a:p>
          <a:p>
            <a:pPr lvl="2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if </a:t>
            </a:r>
            <a:r>
              <a:rPr lang="en-US" dirty="0">
                <a:latin typeface="Courier" pitchFamily="2" charset="0"/>
              </a:rPr>
              <a:t>x&lt;0, </a:t>
            </a:r>
            <a:r>
              <a:rPr lang="en-US" dirty="0">
                <a:latin typeface="Gill Sans MT" panose="020B0502020104020203" pitchFamily="34" charset="0"/>
              </a:rPr>
              <a:t>the expression is definitely</a:t>
            </a:r>
            <a:r>
              <a:rPr lang="en-US" dirty="0">
                <a:latin typeface="Courier" pitchFamily="2" charset="0"/>
              </a:rPr>
              <a:t> False </a:t>
            </a:r>
            <a:r>
              <a:rPr lang="en-US" dirty="0">
                <a:latin typeface="Gill Sans MT" panose="020B0502020104020203" pitchFamily="34" charset="0"/>
              </a:rPr>
              <a:t>since</a:t>
            </a:r>
            <a:r>
              <a:rPr lang="en-US" dirty="0">
                <a:latin typeface="Courier" pitchFamily="2" charset="0"/>
              </a:rPr>
              <a:t> (x&gt;=0) </a:t>
            </a:r>
            <a:r>
              <a:rPr lang="en-US" dirty="0">
                <a:latin typeface="Gill Sans MT" panose="020B0502020104020203" pitchFamily="34" charset="0"/>
              </a:rPr>
              <a:t>is</a:t>
            </a:r>
            <a:r>
              <a:rPr lang="en-US" dirty="0">
                <a:latin typeface="Courier" pitchFamily="2" charset="0"/>
              </a:rPr>
              <a:t> False </a:t>
            </a:r>
            <a:r>
              <a:rPr lang="en-US" dirty="0">
                <a:latin typeface="Courier" pitchFamily="2" charset="0"/>
                <a:sym typeface="Wingdings" pitchFamily="2" charset="2"/>
              </a:rPr>
              <a:t> </a:t>
            </a:r>
            <a:r>
              <a:rPr lang="en-US" dirty="0">
                <a:latin typeface="Gill Sans MT" panose="020B0502020104020203" pitchFamily="34" charset="0"/>
                <a:sym typeface="Wingdings" pitchFamily="2" charset="2"/>
              </a:rPr>
              <a:t>evaluation stops!</a:t>
            </a:r>
            <a:endParaRPr lang="en-US" dirty="0">
              <a:latin typeface="Gill Sans MT" panose="020B0502020104020203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511CEB-189C-0945-AC94-109505A5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381" y="1785815"/>
            <a:ext cx="430530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1EEF56-986E-C648-B1E9-41D43E85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96" y="3731848"/>
            <a:ext cx="3876919" cy="5538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2FC54A-13B4-B54F-8A6C-D2E1B081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075" y="3731848"/>
            <a:ext cx="4199988" cy="5538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D55598-4BA0-3343-85FE-1DA847D4A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997" y="5324486"/>
            <a:ext cx="2101850" cy="4233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89C9EC-B477-2E1E-2A73-072E8D3E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13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8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Evaluating Boolean Expressions</a:t>
            </a:r>
            <a:br>
              <a:rPr lang="en-US" dirty="0"/>
            </a:br>
            <a:r>
              <a:rPr lang="en-US" dirty="0"/>
              <a:t>: Examples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9969" y="1437388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600" dirty="0"/>
              <a:t>Short-circuit evaluation </a:t>
            </a:r>
            <a:endParaRPr lang="en-US" sz="24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Be careful with increment operators!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E.g</a:t>
            </a:r>
            <a:r>
              <a:rPr lang="en-US" dirty="0"/>
              <a:t>., </a:t>
            </a:r>
            <a:r>
              <a:rPr lang="en-US" altLang="ko-KR" dirty="0">
                <a:latin typeface="Courier" pitchFamily="2" charset="0"/>
              </a:rPr>
              <a:t>(x &gt; 1) &amp;&amp; (</a:t>
            </a:r>
            <a:r>
              <a:rPr lang="en-US" altLang="ko-KR" dirty="0">
                <a:solidFill>
                  <a:srgbClr val="FF0000"/>
                </a:solidFill>
                <a:latin typeface="Courier" pitchFamily="2" charset="0"/>
              </a:rPr>
              <a:t>y++</a:t>
            </a:r>
            <a:r>
              <a:rPr lang="en-US" altLang="ko-KR" dirty="0">
                <a:latin typeface="Courier" pitchFamily="2" charset="0"/>
              </a:rPr>
              <a:t>) </a:t>
            </a:r>
          </a:p>
          <a:p>
            <a:pPr lvl="2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latin typeface="Gill Sans MT" panose="020B0502020104020203" pitchFamily="34" charset="0"/>
              </a:rPr>
              <a:t>If </a:t>
            </a:r>
            <a:r>
              <a:rPr lang="en-US" altLang="ko-KR" dirty="0">
                <a:latin typeface="Courier" pitchFamily="2" charset="0"/>
              </a:rPr>
              <a:t>x&gt;1</a:t>
            </a:r>
            <a:r>
              <a:rPr lang="en-US" altLang="ko-KR" dirty="0"/>
              <a:t> is </a:t>
            </a:r>
            <a:r>
              <a:rPr lang="en-US" altLang="ko-KR" dirty="0">
                <a:latin typeface="Courier" pitchFamily="2" charset="0"/>
              </a:rPr>
              <a:t>False,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  <a:latin typeface="Courier" pitchFamily="2" charset="0"/>
              </a:rPr>
              <a:t>y++</a:t>
            </a:r>
            <a:r>
              <a:rPr lang="en-US" altLang="ko-KR" dirty="0"/>
              <a:t> is not executed! </a:t>
            </a:r>
          </a:p>
          <a:p>
            <a:pPr lvl="2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latin typeface="Gill Sans MT" panose="020B0502020104020203" pitchFamily="34" charset="0"/>
              </a:rPr>
              <a:t>Avoid using</a:t>
            </a:r>
            <a:r>
              <a:rPr lang="en-US" dirty="0">
                <a:latin typeface="Courier" pitchFamily="2" charset="0"/>
              </a:rPr>
              <a:t> ++ </a:t>
            </a:r>
            <a:r>
              <a:rPr lang="en-US" dirty="0">
                <a:latin typeface="Gill Sans MT" panose="020B0502020104020203" pitchFamily="34" charset="0"/>
              </a:rPr>
              <a:t>or</a:t>
            </a:r>
            <a:r>
              <a:rPr lang="en-US" dirty="0">
                <a:latin typeface="Courier" pitchFamily="2" charset="0"/>
              </a:rPr>
              <a:t> – </a:t>
            </a:r>
            <a:r>
              <a:rPr lang="en-US" dirty="0">
                <a:latin typeface="Gill Sans MT" panose="020B0502020104020203" pitchFamily="34" charset="0"/>
              </a:rPr>
              <a:t>operator within</a:t>
            </a:r>
            <a:r>
              <a:rPr lang="en-US" dirty="0">
                <a:latin typeface="Courier" pitchFamily="2" charset="0"/>
              </a:rPr>
              <a:t> &amp;&amp; </a:t>
            </a:r>
            <a:r>
              <a:rPr lang="en-US" dirty="0">
                <a:latin typeface="Gill Sans MT" panose="020B0502020104020203" pitchFamily="34" charset="0"/>
              </a:rPr>
              <a:t>or</a:t>
            </a:r>
            <a:r>
              <a:rPr lang="en-US" dirty="0">
                <a:latin typeface="Courier" pitchFamily="2" charset="0"/>
              </a:rPr>
              <a:t> ||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endParaRPr lang="en-US" sz="2000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600" dirty="0"/>
              <a:t>Integers as Boolean values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000" dirty="0"/>
              <a:t>All non-zero values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>
                <a:latin typeface="Courier" pitchFamily="2" charset="0"/>
              </a:rPr>
              <a:t> True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000" dirty="0"/>
              <a:t>Zero value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</a:t>
            </a:r>
            <a:r>
              <a:rPr lang="en-US" sz="2000" dirty="0">
                <a:latin typeface="Courier" pitchFamily="2" charset="0"/>
              </a:rPr>
              <a:t>False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B60888-40B1-77EF-6161-801161FE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14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9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Branching Mechanism</a:t>
            </a:r>
            <a:br>
              <a:rPr lang="en-US" dirty="0"/>
            </a:br>
            <a:r>
              <a:rPr lang="en-US" dirty="0"/>
              <a:t>: </a:t>
            </a:r>
            <a:r>
              <a:rPr lang="en-US" dirty="0">
                <a:latin typeface="Courier" pitchFamily="2" charset="0"/>
              </a:rPr>
              <a:t>if-else</a:t>
            </a:r>
            <a:r>
              <a:rPr lang="en-US" dirty="0"/>
              <a:t> statement syntax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Formal syntax:</a:t>
            </a:r>
            <a:br>
              <a:rPr lang="en-US" sz="2800" dirty="0"/>
            </a:br>
            <a:r>
              <a:rPr lang="en-US" sz="2800" dirty="0">
                <a:latin typeface="Courier" pitchFamily="2" charset="0"/>
              </a:rPr>
              <a:t>if (&lt;</a:t>
            </a:r>
            <a:r>
              <a:rPr lang="en-US" sz="2800" dirty="0" err="1">
                <a:latin typeface="Courier" pitchFamily="2" charset="0"/>
              </a:rPr>
              <a:t>boolean_expression</a:t>
            </a:r>
            <a:r>
              <a:rPr lang="en-US" sz="2800" dirty="0">
                <a:latin typeface="Courier" pitchFamily="2" charset="0"/>
              </a:rPr>
              <a:t>&gt;)</a:t>
            </a:r>
            <a:br>
              <a:rPr lang="en-US" sz="2800" dirty="0">
                <a:latin typeface="Courier" pitchFamily="2" charset="0"/>
              </a:rPr>
            </a:br>
            <a:r>
              <a:rPr lang="en-US" sz="2800" dirty="0">
                <a:latin typeface="Courier" pitchFamily="2" charset="0"/>
              </a:rPr>
              <a:t>	&lt;</a:t>
            </a:r>
            <a:r>
              <a:rPr lang="en-US" sz="2800" dirty="0" err="1">
                <a:latin typeface="Courier" pitchFamily="2" charset="0"/>
              </a:rPr>
              <a:t>yes_statement</a:t>
            </a:r>
            <a:r>
              <a:rPr lang="en-US" sz="2800" dirty="0">
                <a:latin typeface="Courier" pitchFamily="2" charset="0"/>
              </a:rPr>
              <a:t>&gt;</a:t>
            </a:r>
            <a:br>
              <a:rPr lang="en-US" sz="2800" dirty="0">
                <a:latin typeface="Courier" pitchFamily="2" charset="0"/>
              </a:rPr>
            </a:br>
            <a:r>
              <a:rPr lang="en-US" sz="2800" dirty="0">
                <a:latin typeface="Courier" pitchFamily="2" charset="0"/>
              </a:rPr>
              <a:t>else</a:t>
            </a:r>
            <a:br>
              <a:rPr lang="en-US" sz="2800" dirty="0">
                <a:latin typeface="Courier" pitchFamily="2" charset="0"/>
              </a:rPr>
            </a:br>
            <a:r>
              <a:rPr lang="en-US" sz="2800" dirty="0">
                <a:latin typeface="Courier" pitchFamily="2" charset="0"/>
              </a:rPr>
              <a:t>	&lt;</a:t>
            </a:r>
            <a:r>
              <a:rPr lang="en-US" sz="2800" dirty="0" err="1">
                <a:latin typeface="Courier" pitchFamily="2" charset="0"/>
              </a:rPr>
              <a:t>no_statement</a:t>
            </a:r>
            <a:r>
              <a:rPr lang="en-US" sz="2800" dirty="0">
                <a:latin typeface="Courier" pitchFamily="2" charset="0"/>
              </a:rPr>
              <a:t>&gt;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 dirty="0"/>
              <a:t>Note each alternative is only </a:t>
            </a:r>
            <a:r>
              <a:rPr lang="en-US" sz="2800" b="1" dirty="0"/>
              <a:t>ONE</a:t>
            </a:r>
            <a:r>
              <a:rPr lang="en-US" sz="2800" dirty="0"/>
              <a:t> statement.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 dirty="0"/>
              <a:t>To have multiple statements execute in either branch </a:t>
            </a:r>
            <a:br>
              <a:rPr lang="en-US" sz="2800" dirty="0"/>
            </a:b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dirty="0"/>
              <a:t>U</a:t>
            </a:r>
            <a:r>
              <a:rPr lang="en-US" sz="2800" dirty="0"/>
              <a:t>se </a:t>
            </a:r>
            <a:r>
              <a:rPr lang="en-US" sz="2800" b="1" dirty="0"/>
              <a:t>compound</a:t>
            </a:r>
            <a:r>
              <a:rPr lang="en-US" sz="2800" dirty="0"/>
              <a:t> statement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6967CB-E4A4-35DC-04D3-AEDA39DF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15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1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altLang="ko-KR" dirty="0">
                <a:latin typeface="Courier" pitchFamily="2" charset="0"/>
              </a:rPr>
              <a:t>if-else </a:t>
            </a:r>
            <a:r>
              <a:rPr lang="en-US" altLang="ko-KR" dirty="0"/>
              <a:t>Branching Mechanism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en-US" dirty="0"/>
              <a:t>Compound/Block statements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dirty="0"/>
              <a:t>Must use compound statement </a:t>
            </a:r>
            <a:r>
              <a:rPr lang="en-US" dirty="0">
                <a:solidFill>
                  <a:srgbClr val="FF0000"/>
                </a:solidFill>
              </a:rPr>
              <a:t>{  } </a:t>
            </a:r>
            <a:r>
              <a:rPr lang="en-US" dirty="0"/>
              <a:t>for multiple statements</a:t>
            </a:r>
          </a:p>
          <a:p>
            <a:pPr lvl="1" eaLnBrk="1" hangingPunct="1"/>
            <a:r>
              <a:rPr lang="en-US" dirty="0"/>
              <a:t>Also called as a "block" statement</a:t>
            </a:r>
          </a:p>
          <a:p>
            <a:pPr lvl="1" eaLnBrk="1" hangingPunct="1"/>
            <a:r>
              <a:rPr lang="en-US" dirty="0"/>
              <a:t>Can be used even if there is just one statement</a:t>
            </a:r>
          </a:p>
          <a:p>
            <a:pPr lvl="1" eaLnBrk="1" hangingPunct="1"/>
            <a:r>
              <a:rPr lang="en-US" dirty="0"/>
              <a:t>Enhances readability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1EEF1E-6D79-0280-3939-7E22BC2B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16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5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urier" pitchFamily="2" charset="0"/>
              </a:rPr>
              <a:t>if-else </a:t>
            </a:r>
            <a:r>
              <a:rPr lang="en-US" altLang="ko-KR" dirty="0"/>
              <a:t>Branching Mechanism </a:t>
            </a:r>
            <a:br>
              <a:rPr lang="en-US" altLang="ko-KR" dirty="0"/>
            </a:br>
            <a:r>
              <a:rPr lang="en-US" altLang="ko-KR" dirty="0"/>
              <a:t>: Compound/Block statements </a:t>
            </a:r>
            <a:r>
              <a:rPr lang="en-US" dirty="0"/>
              <a:t>in Action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Note indenting in this example:</a:t>
            </a:r>
            <a:br>
              <a:rPr lang="en-US" sz="2800" dirty="0"/>
            </a:b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CAD1F6-6029-EF41-9C6A-56CB6527F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60" y="2069153"/>
            <a:ext cx="7520480" cy="35369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442314-C9AA-87DE-5008-AB71CD38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17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50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Common Pitfalls!</a:t>
            </a:r>
            <a:br>
              <a:rPr lang="en-US" dirty="0"/>
            </a:br>
            <a:r>
              <a:rPr lang="en-US" dirty="0"/>
              <a:t>: </a:t>
            </a:r>
            <a:r>
              <a:rPr lang="en-US" dirty="0">
                <a:latin typeface="Courier" pitchFamily="2" charset="0"/>
              </a:rPr>
              <a:t>if-else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Using 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/>
              <a:t> in place of </a:t>
            </a:r>
            <a:r>
              <a:rPr lang="en-US" dirty="0">
                <a:latin typeface="Courier" pitchFamily="2" charset="0"/>
              </a:rPr>
              <a:t>==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former means </a:t>
            </a:r>
            <a:r>
              <a:rPr lang="en-US" dirty="0">
                <a:solidFill>
                  <a:srgbClr val="0000FF"/>
                </a:solidFill>
              </a:rPr>
              <a:t>"assignment" (=)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latter means </a:t>
            </a:r>
            <a:r>
              <a:rPr lang="en-US" dirty="0">
                <a:solidFill>
                  <a:srgbClr val="0000FF"/>
                </a:solidFill>
              </a:rPr>
              <a:t>"equality" (==)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They have VERY different meanings in C++!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E.g., :</a:t>
            </a:r>
            <a:br>
              <a:rPr lang="en-US" dirty="0"/>
            </a:b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9EF31A-6151-7A49-8577-026C10831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181" y="3895190"/>
            <a:ext cx="36957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80603-A921-E541-8AC4-2F40A6303EEF}"/>
              </a:ext>
            </a:extLst>
          </p:cNvPr>
          <p:cNvSpPr txBox="1"/>
          <p:nvPr/>
        </p:nvSpPr>
        <p:spPr>
          <a:xfrm>
            <a:off x="5852488" y="3942582"/>
            <a:ext cx="109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Wrong!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FAFA015-DC14-264B-973A-F861CE4BCAC4}"/>
              </a:ext>
            </a:extLst>
          </p:cNvPr>
          <p:cNvCxnSpPr>
            <a:cxnSpLocks/>
          </p:cNvCxnSpPr>
          <p:nvPr/>
        </p:nvCxnSpPr>
        <p:spPr>
          <a:xfrm flipH="1" flipV="1">
            <a:off x="3470031" y="4173414"/>
            <a:ext cx="216877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0DE894-DDEF-4D4E-8027-2D7C4413258E}"/>
              </a:ext>
            </a:extLst>
          </p:cNvPr>
          <p:cNvSpPr/>
          <p:nvPr/>
        </p:nvSpPr>
        <p:spPr>
          <a:xfrm>
            <a:off x="2391508" y="4056185"/>
            <a:ext cx="973015" cy="316523"/>
          </a:xfrm>
          <a:prstGeom prst="rect">
            <a:avLst/>
          </a:prstGeom>
          <a:solidFill>
            <a:srgbClr val="FF0000">
              <a:alpha val="13977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363B-EEE7-AA44-45FA-BCBF9B36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18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34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urier" pitchFamily="2" charset="0"/>
              </a:rPr>
              <a:t>if-else</a:t>
            </a:r>
            <a:r>
              <a:rPr lang="en-US" altLang="ko-KR" dirty="0"/>
              <a:t> Branching Mechanism</a:t>
            </a:r>
            <a:br>
              <a:rPr lang="en-US" altLang="ko-KR" dirty="0"/>
            </a:br>
            <a:r>
              <a:rPr lang="en-US" altLang="ko-KR" dirty="0"/>
              <a:t>: Omitting the</a:t>
            </a:r>
            <a:r>
              <a:rPr lang="en-US" dirty="0">
                <a:latin typeface="Courier" pitchFamily="2" charset="0"/>
              </a:rPr>
              <a:t> else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Courier" pitchFamily="2" charset="0"/>
              </a:rPr>
              <a:t>else</a:t>
            </a:r>
            <a:r>
              <a:rPr lang="en-US" sz="2800" dirty="0"/>
              <a:t> clause is </a:t>
            </a:r>
            <a:r>
              <a:rPr lang="en-US" sz="2800" b="1" dirty="0"/>
              <a:t>optional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dirty="0"/>
              <a:t>If, in the false branch, you want "nothing" to happen, leave it empty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dirty="0"/>
              <a:t>E.g., </a:t>
            </a:r>
            <a:br>
              <a:rPr lang="en-US" sz="2400" dirty="0"/>
            </a:br>
            <a:endParaRPr lang="en-US" sz="2400" dirty="0"/>
          </a:p>
          <a:p>
            <a:pPr lvl="1" eaLnBrk="1" hangingPunct="1">
              <a:spcBef>
                <a:spcPct val="40000"/>
              </a:spcBef>
            </a:pPr>
            <a:endParaRPr lang="en-US" sz="2400" dirty="0"/>
          </a:p>
          <a:p>
            <a:pPr lvl="1" eaLnBrk="1" hangingPunct="1">
              <a:spcBef>
                <a:spcPct val="40000"/>
              </a:spcBef>
            </a:pPr>
            <a:r>
              <a:rPr lang="en-US" sz="2400" dirty="0"/>
              <a:t>If </a:t>
            </a:r>
            <a:r>
              <a:rPr lang="en-US" sz="2400" dirty="0">
                <a:latin typeface="Courier" pitchFamily="2" charset="0"/>
              </a:rPr>
              <a:t>False</a:t>
            </a:r>
            <a:r>
              <a:rPr lang="en-US" sz="2400" dirty="0"/>
              <a:t>, nothing happens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dirty="0"/>
              <a:t>Execution continues with </a:t>
            </a:r>
            <a:r>
              <a:rPr lang="en-US" sz="2400" dirty="0" err="1">
                <a:latin typeface="Courier" pitchFamily="2" charset="0"/>
              </a:rPr>
              <a:t>cout</a:t>
            </a:r>
            <a:r>
              <a:rPr lang="en-US" sz="2400" dirty="0"/>
              <a:t> statement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875405-458A-B345-9E2A-77D086EF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468" y="2971464"/>
            <a:ext cx="4858239" cy="11622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EA1AEB-50F0-6244-FEA1-36DE0856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19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5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" altLang="ko-KR" dirty="0"/>
              <a:t>Chapter 2: Flow of Control</a:t>
            </a:r>
          </a:p>
          <a:p>
            <a:pPr lvl="1" fontAlgn="base"/>
            <a:endParaRPr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br>
              <a:rPr kumimoji="1" lang="en-US" altLang="ko-KR" dirty="0"/>
            </a:b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1B382F-6551-3A20-E947-6EEBCF5C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3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urier" pitchFamily="2" charset="0"/>
              </a:rPr>
              <a:t>if-else</a:t>
            </a:r>
            <a:r>
              <a:rPr lang="en-US" altLang="ko-KR" dirty="0"/>
              <a:t> Branching Mechanism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en-US" dirty="0"/>
              <a:t>Nested Statements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ourier" pitchFamily="2" charset="0"/>
              </a:rPr>
              <a:t>if-else</a:t>
            </a:r>
            <a:r>
              <a:rPr lang="en-US" sz="2800" dirty="0"/>
              <a:t> statements contain smaller statements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dirty="0"/>
              <a:t>Compound or simple statements (we’ve seen)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dirty="0"/>
              <a:t>Can also contain any statement, including another </a:t>
            </a:r>
            <a:r>
              <a:rPr lang="en-US" sz="2400" dirty="0">
                <a:latin typeface="Courier" pitchFamily="2" charset="0"/>
              </a:rPr>
              <a:t>if-else</a:t>
            </a:r>
            <a:r>
              <a:rPr lang="en-US" sz="2400" dirty="0"/>
              <a:t> statement!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dirty="0"/>
              <a:t>Example:</a:t>
            </a:r>
            <a:br>
              <a:rPr lang="en-US" sz="2400" dirty="0"/>
            </a:br>
            <a:br>
              <a:rPr lang="en-US" sz="2400" dirty="0"/>
            </a:br>
            <a:r>
              <a:rPr lang="en-US" sz="2000" dirty="0">
                <a:latin typeface="Courier" pitchFamily="2" charset="0"/>
              </a:rPr>
              <a:t>if (speed &gt; 110)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 if (speed &gt; 130)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      </a:t>
            </a:r>
            <a:r>
              <a:rPr lang="en-US" sz="2000" dirty="0" err="1">
                <a:latin typeface="Courier" pitchFamily="2" charset="0"/>
              </a:rPr>
              <a:t>cout</a:t>
            </a:r>
            <a:r>
              <a:rPr lang="en-US" sz="2000" dirty="0">
                <a:latin typeface="Courier" pitchFamily="2" charset="0"/>
              </a:rPr>
              <a:t> &lt;&lt; "You’re really speeding!";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 else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      </a:t>
            </a:r>
            <a:r>
              <a:rPr lang="en-US" sz="2000" dirty="0" err="1">
                <a:latin typeface="Courier" pitchFamily="2" charset="0"/>
              </a:rPr>
              <a:t>cout</a:t>
            </a:r>
            <a:r>
              <a:rPr lang="en-US" sz="2000" dirty="0">
                <a:latin typeface="Courier" pitchFamily="2" charset="0"/>
              </a:rPr>
              <a:t> &lt;&lt; "You’re speeding.";</a:t>
            </a:r>
            <a:endParaRPr lang="en-US" sz="2400" dirty="0">
              <a:latin typeface="Courier" pitchFamily="2" charset="0"/>
            </a:endParaRPr>
          </a:p>
          <a:p>
            <a:pPr lvl="2" eaLnBrk="1" hangingPunct="1">
              <a:lnSpc>
                <a:spcPct val="90000"/>
              </a:lnSpc>
            </a:pPr>
            <a:endParaRPr lang="en-US" sz="1400" dirty="0"/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Note proper indenting!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9853AF-130B-B8B2-D4B3-1EE786C2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20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20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urier" pitchFamily="2" charset="0"/>
              </a:rPr>
              <a:t>if-else</a:t>
            </a:r>
            <a:r>
              <a:rPr lang="en-US" altLang="ko-KR" dirty="0"/>
              <a:t> Branching Mechanism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en-US" dirty="0"/>
              <a:t>Multiway if-else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E242ED8-6E7B-9B44-B893-8997C284A5AF}"/>
              </a:ext>
            </a:extLst>
          </p:cNvPr>
          <p:cNvSpPr txBox="1">
            <a:spLocks noChangeArrowheads="1"/>
          </p:cNvSpPr>
          <p:nvPr/>
        </p:nvSpPr>
        <p:spPr>
          <a:xfrm>
            <a:off x="183927" y="1387098"/>
            <a:ext cx="8704579" cy="4739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dirty="0"/>
              <a:t>Multiway if-else statement is just another variation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</a:pPr>
            <a:r>
              <a:rPr lang="en-US" dirty="0"/>
              <a:t>In order to prevent excessive indentation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</a:pPr>
            <a:r>
              <a:rPr lang="en-US" dirty="0"/>
              <a:t>E.g., </a:t>
            </a:r>
          </a:p>
          <a:p>
            <a:pPr lvl="1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</a:pPr>
            <a:endParaRPr lang="en-US" dirty="0"/>
          </a:p>
          <a:p>
            <a:pPr lvl="1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</a:pP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48166E-6C90-0144-B38C-84B42120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49" y="3071446"/>
            <a:ext cx="699770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00D94-59D4-E124-53BB-7B6F1507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21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10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dirty="0">
                <a:latin typeface="Courier" pitchFamily="2" charset="0"/>
              </a:rPr>
              <a:t>switch</a:t>
            </a:r>
            <a:r>
              <a:rPr lang="en-US" dirty="0"/>
              <a:t> Statement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dirty="0"/>
              <a:t>Controls multiple branches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Can do the same thing with </a:t>
            </a:r>
            <a:r>
              <a:rPr lang="en-US" dirty="0">
                <a:latin typeface="Courier" pitchFamily="2" charset="0"/>
              </a:rPr>
              <a:t>if-else,</a:t>
            </a:r>
            <a:r>
              <a:rPr lang="en-US" dirty="0"/>
              <a:t> but sometimes </a:t>
            </a:r>
            <a:r>
              <a:rPr lang="en-US" dirty="0">
                <a:latin typeface="Courier" pitchFamily="2" charset="0"/>
              </a:rPr>
              <a:t>switch</a:t>
            </a:r>
            <a:r>
              <a:rPr lang="en-US" dirty="0"/>
              <a:t> is more convenient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Uses a controlling expression which returns either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Courier" pitchFamily="2" charset="0"/>
              </a:rPr>
              <a:t>Bool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Courier" pitchFamily="2" charset="0"/>
              </a:rPr>
              <a:t>Enum </a:t>
            </a:r>
            <a:r>
              <a:rPr lang="en-US" dirty="0">
                <a:latin typeface="Gill Sans MT" panose="020B0502020104020203" pitchFamily="34" charset="0"/>
              </a:rPr>
              <a:t>(will be discussed later)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Integer type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Character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FEDA5E-8B57-E37A-6798-AF2B1F2A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22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27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Gill Sans MT" panose="020B0502020104020203" pitchFamily="34" charset="0"/>
              </a:rPr>
              <a:t>The </a:t>
            </a:r>
            <a:r>
              <a:rPr lang="en-US" sz="3600" dirty="0">
                <a:latin typeface="Courier" pitchFamily="2" charset="0"/>
              </a:rPr>
              <a:t>switch</a:t>
            </a:r>
            <a:r>
              <a:rPr lang="en-US" sz="3600" dirty="0"/>
              <a:t> statement syntax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CE7098-80DD-BB4D-8D3F-7E943762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34" y="1548483"/>
            <a:ext cx="6515929" cy="42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7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Gill Sans MT" panose="020B0502020104020203" pitchFamily="34" charset="0"/>
              </a:rPr>
              <a:t>The </a:t>
            </a:r>
            <a:r>
              <a:rPr lang="en-US" sz="3600" dirty="0">
                <a:latin typeface="Courier" pitchFamily="2" charset="0"/>
              </a:rPr>
              <a:t>switch</a:t>
            </a:r>
            <a:r>
              <a:rPr lang="en-US" sz="3600" dirty="0"/>
              <a:t> statement syntax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413C04-42F3-DE41-A14E-0CB20B1D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4" y="1424416"/>
            <a:ext cx="5581650" cy="49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24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dirty="0">
                <a:latin typeface="Courier" pitchFamily="2" charset="0"/>
              </a:rPr>
              <a:t>switch</a:t>
            </a:r>
            <a:r>
              <a:rPr lang="en-US" dirty="0"/>
              <a:t> statement syntax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710" y="1375375"/>
            <a:ext cx="8704579" cy="4739065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dirty="0">
                <a:latin typeface="Courier" pitchFamily="2" charset="0"/>
              </a:rPr>
              <a:t>break 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>
                <a:latin typeface="Courier" pitchFamily="2" charset="0"/>
              </a:rPr>
              <a:t>switch</a:t>
            </a:r>
            <a:r>
              <a:rPr lang="en-US" dirty="0"/>
              <a:t> ends when </a:t>
            </a:r>
            <a:r>
              <a:rPr lang="en-US" dirty="0">
                <a:latin typeface="Courier" pitchFamily="2" charset="0"/>
              </a:rPr>
              <a:t>break</a:t>
            </a:r>
            <a:r>
              <a:rPr lang="en-US" dirty="0"/>
              <a:t> is encountered or the end is reached</a:t>
            </a:r>
          </a:p>
          <a:p>
            <a:pPr eaLnBrk="1" hangingPunct="1">
              <a:spcBef>
                <a:spcPts val="600"/>
              </a:spcBef>
            </a:pPr>
            <a:r>
              <a:rPr lang="en-US" dirty="0"/>
              <a:t>We can have two cases run the same code</a:t>
            </a:r>
          </a:p>
          <a:p>
            <a:pPr eaLnBrk="1" hangingPunct="1">
              <a:spcBef>
                <a:spcPts val="600"/>
              </a:spcBef>
            </a:pPr>
            <a:endParaRPr lang="en-US" dirty="0"/>
          </a:p>
          <a:p>
            <a:pPr eaLnBrk="1" hangingPunct="1">
              <a:spcBef>
                <a:spcPts val="600"/>
              </a:spcBef>
            </a:pPr>
            <a:endParaRPr lang="en-US" dirty="0"/>
          </a:p>
          <a:p>
            <a:pPr marL="0" indent="0" eaLnBrk="1" hangingPunct="1">
              <a:spcBef>
                <a:spcPts val="600"/>
              </a:spcBef>
              <a:buNone/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Since no </a:t>
            </a:r>
            <a:r>
              <a:rPr lang="en-US" dirty="0">
                <a:latin typeface="Courier" pitchFamily="2" charset="0"/>
              </a:rPr>
              <a:t>break</a:t>
            </a:r>
            <a:r>
              <a:rPr lang="en-US" dirty="0"/>
              <a:t> statement in the first case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ourier" pitchFamily="2" charset="0"/>
              </a:rPr>
              <a:t>default : </a:t>
            </a:r>
            <a:r>
              <a:rPr lang="en-US" dirty="0">
                <a:latin typeface="Gill Sans MT" panose="020B0502020104020203" pitchFamily="34" charset="0"/>
              </a:rPr>
              <a:t>when no cases are matched 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Gill Sans MT" panose="020B0502020104020203" pitchFamily="34" charset="0"/>
              </a:rPr>
              <a:t>Good to include </a:t>
            </a:r>
            <a:r>
              <a:rPr lang="en-US" dirty="0">
                <a:latin typeface="Gill Sans MT" panose="020B0502020104020203" pitchFamily="34" charset="0"/>
                <a:sym typeface="Wingdings" pitchFamily="2" charset="2"/>
              </a:rPr>
              <a:t>(not mandatory)</a:t>
            </a: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60004D-EB63-1243-9434-883B27FE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09" y="3264877"/>
            <a:ext cx="5591545" cy="14533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353B7-AB0F-7EAD-8C71-C87CAE5D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25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91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Common pitfalls / tips!</a:t>
            </a:r>
            <a:br>
              <a:rPr lang="en-US" dirty="0"/>
            </a:br>
            <a:r>
              <a:rPr lang="en-US" dirty="0"/>
              <a:t>: </a:t>
            </a:r>
            <a:r>
              <a:rPr lang="en-US" dirty="0">
                <a:latin typeface="Courier" pitchFamily="2" charset="0"/>
              </a:rPr>
              <a:t>switch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Forgetting the </a:t>
            </a:r>
            <a:r>
              <a:rPr lang="en-US" dirty="0">
                <a:latin typeface="Courier" pitchFamily="2" charset="0"/>
              </a:rPr>
              <a:t>break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No compiler error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Execution simply "falls thru" other cases until reaching </a:t>
            </a:r>
            <a:r>
              <a:rPr lang="en-US" dirty="0">
                <a:latin typeface="Courier" pitchFamily="2" charset="0"/>
              </a:rPr>
              <a:t>break</a:t>
            </a:r>
            <a:r>
              <a:rPr lang="en-US" dirty="0"/>
              <a:t>; 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dirty="0">
                <a:latin typeface="Courier" pitchFamily="2" charset="0"/>
              </a:rPr>
              <a:t>if-else </a:t>
            </a:r>
            <a:r>
              <a:rPr lang="en-US" dirty="0"/>
              <a:t>is more versatile, but sometimes </a:t>
            </a:r>
            <a:r>
              <a:rPr lang="en-US" dirty="0">
                <a:latin typeface="Courier" pitchFamily="2" charset="0"/>
              </a:rPr>
              <a:t>switch</a:t>
            </a:r>
            <a:r>
              <a:rPr lang="en-US" dirty="0"/>
              <a:t> is more handy</a:t>
            </a:r>
          </a:p>
          <a:p>
            <a:pPr lvl="1">
              <a:lnSpc>
                <a:spcPct val="90000"/>
              </a:lnSpc>
              <a:spcBef>
                <a:spcPct val="60000"/>
              </a:spcBef>
            </a:pPr>
            <a:r>
              <a:rPr lang="en-US" dirty="0"/>
              <a:t>E.g., implementing MENUs</a:t>
            </a:r>
            <a:br>
              <a:rPr lang="en-US" dirty="0"/>
            </a:b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Provides clearer "big-picture" view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Shows menu structure effectively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Each branch is one menu choice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87D730-8DE3-9CE5-FFAC-DA57915A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26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90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switch</a:t>
            </a:r>
            <a:r>
              <a:rPr lang="en-US" dirty="0"/>
              <a:t> Menu example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br>
              <a:rPr lang="en-US" sz="2000" dirty="0"/>
            </a:br>
            <a:r>
              <a:rPr lang="en-US" sz="2000" dirty="0">
                <a:latin typeface="Courier" pitchFamily="2" charset="0"/>
              </a:rPr>
              <a:t>switch (response)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{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case 1: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	// Execute menu option 1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	break;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case 2: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	// Execute menu option 2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	break;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case 3: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	// Execute menu option 3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	break;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default: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		</a:t>
            </a:r>
            <a:r>
              <a:rPr lang="en-US" sz="2000" dirty="0" err="1">
                <a:latin typeface="Courier" pitchFamily="2" charset="0"/>
              </a:rPr>
              <a:t>cout</a:t>
            </a:r>
            <a:r>
              <a:rPr lang="en-US" sz="2000" dirty="0">
                <a:latin typeface="Courier" pitchFamily="2" charset="0"/>
              </a:rPr>
              <a:t> &lt;&lt; "Please enter valid response.";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}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611CE8-A741-0EC2-E755-9D7739EF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27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48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enumeration</a:t>
            </a:r>
            <a:r>
              <a:rPr lang="en-US" dirty="0"/>
              <a:t> types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710" y="1375375"/>
            <a:ext cx="8704579" cy="4739065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dirty="0">
                <a:latin typeface="Courier" pitchFamily="2" charset="0"/>
              </a:rPr>
              <a:t>enumeration </a:t>
            </a:r>
            <a:r>
              <a:rPr lang="en-US" dirty="0">
                <a:latin typeface="Gill Sans MT" panose="020B0502020104020203" pitchFamily="34" charset="0"/>
              </a:rPr>
              <a:t>type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Gill Sans MT" panose="020B0502020104020203" pitchFamily="34" charset="0"/>
              </a:rPr>
              <a:t>Defined by a list of constants of type</a:t>
            </a:r>
            <a:r>
              <a:rPr lang="en-US" dirty="0">
                <a:latin typeface="Courier" pitchFamily="2" charset="0"/>
              </a:rPr>
              <a:t> int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Courier" pitchFamily="2" charset="0"/>
              </a:rPr>
              <a:t>E.g., </a:t>
            </a:r>
            <a:r>
              <a:rPr lang="en-US" dirty="0">
                <a:latin typeface="Gill Sans MT" panose="020B0502020104020203" pitchFamily="34" charset="0"/>
              </a:rPr>
              <a:t>following defines constants for each month</a:t>
            </a:r>
          </a:p>
          <a:p>
            <a:pPr lvl="1">
              <a:spcBef>
                <a:spcPts val="600"/>
              </a:spcBef>
            </a:pPr>
            <a:endParaRPr lang="en-US" dirty="0">
              <a:latin typeface="Courier" pitchFamily="2" charset="0"/>
            </a:endParaRPr>
          </a:p>
          <a:p>
            <a:pPr lvl="1">
              <a:spcBef>
                <a:spcPts val="600"/>
              </a:spcBef>
            </a:pPr>
            <a:endParaRPr lang="en-US" dirty="0">
              <a:latin typeface="Courier" pitchFamily="2" charset="0"/>
            </a:endParaRPr>
          </a:p>
          <a:p>
            <a:pPr lvl="1">
              <a:spcBef>
                <a:spcPts val="600"/>
              </a:spcBef>
            </a:pPr>
            <a:endParaRPr lang="en-US" dirty="0">
              <a:latin typeface="Courier" pitchFamily="2" charset="0"/>
            </a:endParaRPr>
          </a:p>
          <a:p>
            <a:pPr lvl="1">
              <a:spcBef>
                <a:spcPts val="600"/>
              </a:spcBef>
            </a:pPr>
            <a:endParaRPr lang="en-US" dirty="0">
              <a:latin typeface="Courier" pitchFamily="2" charset="0"/>
            </a:endParaRPr>
          </a:p>
          <a:p>
            <a:pPr lvl="1">
              <a:spcBef>
                <a:spcPts val="600"/>
              </a:spcBef>
            </a:pPr>
            <a:r>
              <a:rPr lang="en-US" dirty="0">
                <a:latin typeface="Gill Sans MT" panose="020B0502020104020203" pitchFamily="34" charset="0"/>
              </a:rPr>
              <a:t>When no values are assigned, consecutive values starting from </a:t>
            </a:r>
            <a:r>
              <a:rPr lang="en-US" dirty="0">
                <a:latin typeface="Courier" pitchFamily="2" charset="0"/>
              </a:rPr>
              <a:t>0</a:t>
            </a:r>
            <a:r>
              <a:rPr lang="en-US" dirty="0">
                <a:latin typeface="Gill Sans MT" panose="020B0502020104020203" pitchFamily="34" charset="0"/>
              </a:rPr>
              <a:t> are assigned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eaLnBrk="1" hangingPunct="1">
              <a:spcBef>
                <a:spcPts val="600"/>
              </a:spcBef>
            </a:pPr>
            <a:endParaRPr lang="en-US" dirty="0"/>
          </a:p>
          <a:p>
            <a:pPr eaLnBrk="1" hangingPunct="1">
              <a:spcBef>
                <a:spcPts val="600"/>
              </a:spcBef>
            </a:pP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FD6161-5464-0A46-9AEE-652254D2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45" y="2934196"/>
            <a:ext cx="7573108" cy="16214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DA74DA-A021-B745-BD8E-14F8A8F1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38" y="5294916"/>
            <a:ext cx="6087209" cy="444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153AD-9375-FD4E-B6ED-FEC395B80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293" y="5701123"/>
            <a:ext cx="4569257" cy="400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C232B6-29EC-954B-ADD8-6341D88E0BAE}"/>
              </a:ext>
            </a:extLst>
          </p:cNvPr>
          <p:cNvSpPr txBox="1"/>
          <p:nvPr/>
        </p:nvSpPr>
        <p:spPr>
          <a:xfrm>
            <a:off x="7270805" y="5501741"/>
            <a:ext cx="13730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Equivalent!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22D2EB-A1B1-51C6-236F-08925BE15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293" y="6155401"/>
            <a:ext cx="5725358" cy="41065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771658-6753-65E9-9802-378DBCBD3C23}"/>
              </a:ext>
            </a:extLst>
          </p:cNvPr>
          <p:cNvSpPr/>
          <p:nvPr/>
        </p:nvSpPr>
        <p:spPr>
          <a:xfrm>
            <a:off x="1038153" y="5348896"/>
            <a:ext cx="6232652" cy="7525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C584F4-A874-32FD-867C-1B680BD5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28</a:t>
            </a:fld>
            <a:r>
              <a:rPr lang="en-US"/>
              <a:t> / 57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CBF61-F188-9A96-D3F3-7982B07D7A59}"/>
              </a:ext>
            </a:extLst>
          </p:cNvPr>
          <p:cNvSpPr txBox="1"/>
          <p:nvPr/>
        </p:nvSpPr>
        <p:spPr>
          <a:xfrm>
            <a:off x="7570651" y="6149386"/>
            <a:ext cx="13730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??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385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Operator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Also called "ternary operator"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/>
              <a:t>Allows embedded conditional in expression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/>
              <a:t>Essentially "shorthand if-else" operator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/>
              <a:t>Example:</a:t>
            </a:r>
            <a:br>
              <a:rPr lang="en-US" sz="2400" dirty="0"/>
            </a:br>
            <a:endParaRPr lang="en-US" sz="2400" dirty="0"/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endParaRPr lang="en-US" dirty="0">
              <a:latin typeface="Courier" pitchFamily="2" charset="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endParaRPr lang="en-US" sz="2400" dirty="0">
              <a:latin typeface="Courier" pitchFamily="2" charset="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/>
              <a:t>Can be written as :</a:t>
            </a:r>
            <a:br>
              <a:rPr lang="en-US" sz="2400" dirty="0"/>
            </a:br>
            <a:endParaRPr lang="en-US" dirty="0">
              <a:solidFill>
                <a:srgbClr val="0000FF"/>
              </a:solidFill>
              <a:latin typeface="Courier" pitchFamily="2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"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  <a:r>
              <a:rPr lang="en-US" sz="2000" dirty="0"/>
              <a:t>" and "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/>
              <a:t>" form this "ternary" operator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2E6DF8-A327-9140-B15C-4897833D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23" y="2933699"/>
            <a:ext cx="1981200" cy="128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7F307E-269A-B045-8C4D-73BDDA8E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231" y="4577797"/>
            <a:ext cx="3708400" cy="495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DC0E09-54C2-E562-C404-0985607A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29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7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2: Flow of Control</a:t>
            </a:r>
            <a:br>
              <a:rPr lang="en-US" dirty="0"/>
            </a:br>
            <a:r>
              <a:rPr lang="en-US" dirty="0"/>
              <a:t>: What are we learning?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/>
              <a:t>Boolean Expressions</a:t>
            </a:r>
          </a:p>
          <a:p>
            <a:pPr lvl="1">
              <a:lnSpc>
                <a:spcPct val="90000"/>
              </a:lnSpc>
            </a:pPr>
            <a:r>
              <a:rPr lang="en-US" altLang="ko-KR" dirty="0"/>
              <a:t>Building, Evaluating &amp; Precedence Rules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ko-KR" dirty="0"/>
              <a:t>Branching Mechanisms</a:t>
            </a:r>
          </a:p>
          <a:p>
            <a:pPr lvl="1">
              <a:lnSpc>
                <a:spcPct val="90000"/>
              </a:lnSpc>
            </a:pPr>
            <a:r>
              <a:rPr lang="en-US" altLang="ko-KR" dirty="0">
                <a:latin typeface="Courier" pitchFamily="2" charset="0"/>
              </a:rPr>
              <a:t>if-else</a:t>
            </a:r>
          </a:p>
          <a:p>
            <a:pPr lvl="1">
              <a:lnSpc>
                <a:spcPct val="90000"/>
              </a:lnSpc>
            </a:pPr>
            <a:r>
              <a:rPr lang="en-US" altLang="ko-KR" dirty="0">
                <a:latin typeface="Courier" pitchFamily="2" charset="0"/>
              </a:rPr>
              <a:t>switch</a:t>
            </a:r>
          </a:p>
          <a:p>
            <a:pPr lvl="1">
              <a:lnSpc>
                <a:spcPct val="90000"/>
              </a:lnSpc>
            </a:pPr>
            <a:r>
              <a:rPr lang="en-US" altLang="ko-KR" dirty="0"/>
              <a:t>Nesting </a:t>
            </a:r>
            <a:r>
              <a:rPr lang="en-US" altLang="ko-KR" dirty="0">
                <a:latin typeface="Courier" pitchFamily="2" charset="0"/>
              </a:rPr>
              <a:t>if-else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ko-KR" dirty="0"/>
              <a:t>Loops</a:t>
            </a:r>
          </a:p>
          <a:p>
            <a:pPr lvl="1">
              <a:lnSpc>
                <a:spcPct val="90000"/>
              </a:lnSpc>
            </a:pPr>
            <a:r>
              <a:rPr lang="en-US" altLang="ko-KR" dirty="0">
                <a:latin typeface="Courier" pitchFamily="2" charset="0"/>
              </a:rPr>
              <a:t>while, do-while, for</a:t>
            </a:r>
          </a:p>
          <a:p>
            <a:pPr lvl="1">
              <a:lnSpc>
                <a:spcPct val="90000"/>
              </a:lnSpc>
            </a:pPr>
            <a:r>
              <a:rPr lang="en-US" altLang="ko-KR" dirty="0"/>
              <a:t>Nesting loops</a:t>
            </a:r>
          </a:p>
          <a:p>
            <a:pPr>
              <a:lnSpc>
                <a:spcPct val="90000"/>
              </a:lnSpc>
            </a:pPr>
            <a:r>
              <a:rPr lang="en-US" altLang="ko-KR" dirty="0"/>
              <a:t>Introduction to File Input</a:t>
            </a:r>
            <a:endParaRPr lang="en-US" dirty="0"/>
          </a:p>
          <a:p>
            <a:pPr lvl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>
              <a:solidFill>
                <a:srgbClr val="0000FF"/>
              </a:solidFill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dirty="0"/>
              <a:t>Choice of two alternate statements based</a:t>
            </a:r>
            <a:br>
              <a:rPr lang="en-US" dirty="0"/>
            </a:br>
            <a:r>
              <a:rPr lang="en-US" dirty="0"/>
              <a:t>on condition expression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if (</a:t>
            </a:r>
            <a:r>
              <a:rPr lang="en-US" dirty="0" err="1">
                <a:solidFill>
                  <a:srgbClr val="FF0000"/>
                </a:solidFill>
              </a:rPr>
              <a:t>hrs</a:t>
            </a:r>
            <a:r>
              <a:rPr lang="en-US" dirty="0">
                <a:solidFill>
                  <a:srgbClr val="FF0000"/>
                </a:solidFill>
              </a:rPr>
              <a:t> &gt; 40)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	</a:t>
            </a:r>
            <a:r>
              <a:rPr lang="en-US" dirty="0" err="1"/>
              <a:t>grossPay</a:t>
            </a:r>
            <a:r>
              <a:rPr lang="en-US" dirty="0"/>
              <a:t> = rate*40 + 1.5*rate*(hrs-40);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else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grossPay</a:t>
            </a:r>
            <a:r>
              <a:rPr lang="en-US" dirty="0"/>
              <a:t> = rate*</a:t>
            </a:r>
            <a:r>
              <a:rPr lang="en-US" dirty="0" err="1"/>
              <a:t>hrs</a:t>
            </a:r>
            <a:r>
              <a:rPr lang="en-US" dirty="0"/>
              <a:t>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00E7CD-B5A8-31D1-56C0-17161A2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51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switch / </a:t>
            </a:r>
            <a:r>
              <a:rPr lang="en-US" dirty="0" err="1">
                <a:latin typeface="Courier" pitchFamily="2" charset="0"/>
              </a:rPr>
              <a:t>enum</a:t>
            </a:r>
            <a:r>
              <a:rPr lang="en-US" dirty="0"/>
              <a:t> </a:t>
            </a:r>
            <a:r>
              <a:rPr lang="ko-KR" altLang="en-US" dirty="0"/>
              <a:t>예시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224956-92B7-9A1B-FF62-EB32A416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36" y="1389825"/>
            <a:ext cx="4024936" cy="5098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DB5294-708B-5D72-0F86-9C24FBC0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14" y="3660105"/>
            <a:ext cx="1765300" cy="181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87AEA-D161-E19F-2B41-A8A0716D1B31}"/>
                  </a:ext>
                </a:extLst>
              </p:cNvPr>
              <p:cNvSpPr txBox="1"/>
              <p:nvPr/>
            </p:nvSpPr>
            <p:spPr>
              <a:xfrm>
                <a:off x="4781349" y="1548985"/>
                <a:ext cx="436265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latin typeface="Courier" pitchFamily="2" charset="0"/>
                  </a:rPr>
                  <a:t>switch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 err="1"/>
                  <a:t>control_expression</a:t>
                </a:r>
                <a:r>
                  <a:rPr kumimoji="1" lang="ko-KR" altLang="en-US" dirty="0"/>
                  <a:t>에는 변수명이 </a:t>
                </a:r>
                <a:r>
                  <a:rPr kumimoji="1" lang="ko-KR" altLang="en-US" dirty="0" err="1"/>
                  <a:t>들어감</a:t>
                </a: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 err="1"/>
                  <a:t>dir_input</a:t>
                </a:r>
                <a:r>
                  <a:rPr kumimoji="1" lang="ko-KR" altLang="en-US" dirty="0"/>
                  <a:t>에 </a:t>
                </a:r>
                <a:r>
                  <a:rPr kumimoji="1" lang="en-US" altLang="ko-KR" dirty="0"/>
                  <a:t>integer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입력하게 됨</a:t>
                </a:r>
                <a:r>
                  <a:rPr kumimoji="1" lang="en-US" altLang="ko-KR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kumimoji="1" lang="en-US" altLang="ko-K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latin typeface="Courier" pitchFamily="2" charset="0"/>
                  </a:rPr>
                  <a:t>switch(Direction)</a:t>
                </a:r>
                <a:r>
                  <a:rPr kumimoji="1" lang="ko-KR" altLang="en-US" dirty="0"/>
                  <a:t>꼴은 </a:t>
                </a:r>
                <a:r>
                  <a:rPr kumimoji="1" lang="en-US" altLang="ko-KR" b="1" dirty="0">
                    <a:solidFill>
                      <a:srgbClr val="FF0000"/>
                    </a:solidFill>
                  </a:rPr>
                  <a:t>error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단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아래와 같이는 가능</a:t>
                </a:r>
                <a:r>
                  <a:rPr kumimoji="1" lang="en-US" altLang="ko-KR" dirty="0"/>
                  <a:t>!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87AEA-D161-E19F-2B41-A8A0716D1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349" y="1548985"/>
                <a:ext cx="4362651" cy="1754326"/>
              </a:xfrm>
              <a:prstGeom prst="rect">
                <a:avLst/>
              </a:prstGeom>
              <a:blipFill>
                <a:blip r:embed="rId5"/>
                <a:stretch>
                  <a:fillRect l="-872" t="-1429" b="-42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8213D4-9124-6177-E815-43D6088AA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30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70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Three Types of Loops in C++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w</a:t>
            </a:r>
            <a:r>
              <a:rPr lang="en-US" sz="2800" dirty="0">
                <a:latin typeface="Courier" pitchFamily="2" charset="0"/>
              </a:rPr>
              <a:t>hile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Most flexible 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No ”restrictions”</a:t>
            </a:r>
            <a:endParaRPr lang="en-US" dirty="0">
              <a:latin typeface="Courier" pitchFamily="2" charset="0"/>
            </a:endParaRPr>
          </a:p>
          <a:p>
            <a:pPr eaLnBrk="1" hangingPunct="1"/>
            <a:r>
              <a:rPr lang="en-US" dirty="0">
                <a:latin typeface="Courier" pitchFamily="2" charset="0"/>
              </a:rPr>
              <a:t>d</a:t>
            </a:r>
            <a:r>
              <a:rPr lang="en-US" sz="2800" dirty="0">
                <a:latin typeface="Courier" pitchFamily="2" charset="0"/>
              </a:rPr>
              <a:t>o-while</a:t>
            </a:r>
          </a:p>
          <a:p>
            <a:pPr lvl="1"/>
            <a:r>
              <a:rPr lang="en-US" altLang="ko-KR" dirty="0">
                <a:latin typeface="Gill Sans MT" panose="020B0502020104020203" pitchFamily="34" charset="0"/>
              </a:rPr>
              <a:t>Least flexible </a:t>
            </a:r>
          </a:p>
          <a:p>
            <a:pPr lvl="1"/>
            <a:r>
              <a:rPr lang="en-US" altLang="ko-KR" dirty="0">
                <a:latin typeface="Gill Sans MT" panose="020B0502020104020203" pitchFamily="34" charset="0"/>
              </a:rPr>
              <a:t>Always executes loop body at least once</a:t>
            </a:r>
            <a:endParaRPr lang="en-US" dirty="0">
              <a:latin typeface="Courier" pitchFamily="2" charset="0"/>
            </a:endParaRPr>
          </a:p>
          <a:p>
            <a:pPr eaLnBrk="1" hangingPunct="1"/>
            <a:r>
              <a:rPr lang="en-US" dirty="0">
                <a:latin typeface="Courier" pitchFamily="2" charset="0"/>
              </a:rPr>
              <a:t>for</a:t>
            </a:r>
          </a:p>
          <a:p>
            <a:pPr lvl="1"/>
            <a:r>
              <a:rPr lang="en-US" altLang="ko-KR" dirty="0">
                <a:latin typeface="Gill Sans MT" panose="020B0502020104020203" pitchFamily="34" charset="0"/>
              </a:rPr>
              <a:t>Natural “counting” loop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8A9C72-1BC8-30EE-E703-A534A0C6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31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04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Courier" pitchFamily="2" charset="0"/>
              </a:rPr>
              <a:t>while</a:t>
            </a:r>
            <a:r>
              <a:rPr lang="en-US" sz="3600" dirty="0"/>
              <a:t> Loops Syntax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B8070D-2573-E04D-900E-0C6C91C3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44" y="1791988"/>
            <a:ext cx="7263912" cy="39968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129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while</a:t>
            </a:r>
            <a:r>
              <a:rPr lang="en-US" dirty="0"/>
              <a:t> Loop Example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E65D18-E1FB-8B47-9715-E91F01BE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78" y="1445076"/>
            <a:ext cx="4866462" cy="4595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BCB54D-F099-794D-8AE0-B949FFFD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4105894"/>
            <a:ext cx="4572000" cy="17067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33166-F39D-63CB-8894-48DC1FB1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33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Courier" pitchFamily="2" charset="0"/>
              </a:rPr>
              <a:t>do-while</a:t>
            </a:r>
            <a:r>
              <a:rPr lang="en-US" sz="3600" dirty="0"/>
              <a:t> Loops Syntax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568D38-119B-EF4A-98D5-1F363C70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74" y="1688253"/>
            <a:ext cx="7115052" cy="4283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176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do-while</a:t>
            </a:r>
            <a:r>
              <a:rPr lang="en-US" dirty="0"/>
              <a:t> Loop Example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F9BDE-CA91-F141-9011-00623E02A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82843"/>
            <a:ext cx="4821414" cy="45795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DD9858-C4E3-7C45-96EF-60F32E6E9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494" y="4091498"/>
            <a:ext cx="4702628" cy="1772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D2777D-9C6D-138A-4134-7BA6916B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35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13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while</a:t>
            </a:r>
            <a:r>
              <a:rPr lang="en-US" dirty="0"/>
              <a:t> vs. </a:t>
            </a:r>
            <a:r>
              <a:rPr lang="en-US" dirty="0">
                <a:latin typeface="Courier" pitchFamily="2" charset="0"/>
              </a:rPr>
              <a:t>do-while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Very similar, but a subtle difference</a:t>
            </a:r>
          </a:p>
          <a:p>
            <a:pPr lvl="1" eaLnBrk="1" hangingPunct="1"/>
            <a:r>
              <a:rPr lang="en-US" sz="2400" dirty="0"/>
              <a:t>One difference regarding checking Boolean expression</a:t>
            </a:r>
            <a:endParaRPr lang="en-US" sz="2200" dirty="0"/>
          </a:p>
          <a:p>
            <a:pPr lvl="2" eaLnBrk="1" hangingPunct="1"/>
            <a:r>
              <a:rPr lang="en-US" sz="2200" dirty="0">
                <a:solidFill>
                  <a:srgbClr val="FF0000"/>
                </a:solidFill>
                <a:latin typeface="Courier" pitchFamily="2" charset="0"/>
              </a:rPr>
              <a:t>while   </a:t>
            </a:r>
            <a:r>
              <a:rPr lang="en-US" sz="2200" dirty="0">
                <a:solidFill>
                  <a:srgbClr val="FF0000"/>
                </a:solidFill>
              </a:rPr>
              <a:t>:	checks BEFORE the body is executed</a:t>
            </a:r>
          </a:p>
          <a:p>
            <a:pPr lvl="2" eaLnBrk="1" hangingPunct="1"/>
            <a:r>
              <a:rPr lang="en-US" sz="2200" dirty="0">
                <a:solidFill>
                  <a:srgbClr val="FF0000"/>
                </a:solidFill>
                <a:latin typeface="Courier" pitchFamily="2" charset="0"/>
              </a:rPr>
              <a:t>do-while</a:t>
            </a:r>
            <a:r>
              <a:rPr lang="en-US" sz="2200" dirty="0">
                <a:solidFill>
                  <a:srgbClr val="FF0000"/>
                </a:solidFill>
              </a:rPr>
              <a:t>:	checked AFTER the body is executed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What’s the point of iterating zero times (as in </a:t>
            </a:r>
            <a:r>
              <a:rPr lang="en-US" dirty="0">
                <a:latin typeface="Courier" pitchFamily="2" charset="0"/>
              </a:rPr>
              <a:t>while</a:t>
            </a:r>
            <a:r>
              <a:rPr lang="en-US" dirty="0"/>
              <a:t>)?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Ex1) when summing the numbers in a list, it can be empty!</a:t>
            </a:r>
          </a:p>
          <a:p>
            <a:pPr lvl="2">
              <a:spcBef>
                <a:spcPct val="50000"/>
              </a:spcBef>
            </a:pPr>
            <a:r>
              <a:rPr lang="en-US" dirty="0"/>
              <a:t>A checkbook balancing program</a:t>
            </a:r>
            <a:endParaRPr lang="en-US" sz="2800" dirty="0"/>
          </a:p>
          <a:p>
            <a:pPr eaLnBrk="1" hangingPunct="1">
              <a:spcBef>
                <a:spcPct val="50000"/>
              </a:spcBef>
            </a:pPr>
            <a:r>
              <a:rPr lang="en-US" sz="2800" dirty="0">
                <a:latin typeface="Courier" pitchFamily="2" charset="0"/>
              </a:rPr>
              <a:t>while</a:t>
            </a:r>
            <a:r>
              <a:rPr lang="en-US" sz="2800" dirty="0"/>
              <a:t> is more common, due to its "flexibility"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3F310E-419C-DB12-A8FD-A09E56B0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36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356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Increment/decrement operators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Generally discouraged to use in </a:t>
            </a:r>
            <a:r>
              <a:rPr lang="en-US" dirty="0"/>
              <a:t>the Boolean expressions </a:t>
            </a:r>
            <a:r>
              <a:rPr lang="en-US" dirty="0">
                <a:sym typeface="Wingdings" pitchFamily="2" charset="2"/>
              </a:rPr>
              <a:t> But, if done  with cares, it can work out. </a:t>
            </a:r>
            <a:endParaRPr lang="en-US" dirty="0"/>
          </a:p>
          <a:p>
            <a:pPr eaLnBrk="1" hangingPunct="1"/>
            <a:endParaRPr 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1445A0-E39C-A84E-84F1-C0CC3420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60" y="2440799"/>
            <a:ext cx="4048541" cy="37998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6EB161-2117-4E4F-9D6F-A8963ABD7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91" y="3683176"/>
            <a:ext cx="3598141" cy="13786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FA38D-16DB-D44C-A2B4-DBB627FCF5CA}"/>
              </a:ext>
            </a:extLst>
          </p:cNvPr>
          <p:cNvSpPr txBox="1"/>
          <p:nvPr/>
        </p:nvSpPr>
        <p:spPr>
          <a:xfrm>
            <a:off x="5299456" y="5412704"/>
            <a:ext cx="351760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What is the value of </a:t>
            </a:r>
            <a:r>
              <a:rPr kumimoji="1" lang="en-US" altLang="ko-KR" dirty="0">
                <a:solidFill>
                  <a:srgbClr val="FF0000"/>
                </a:solidFill>
                <a:latin typeface="Courier" pitchFamily="2" charset="0"/>
              </a:rPr>
              <a:t>count</a:t>
            </a:r>
            <a:r>
              <a:rPr kumimoji="1" lang="en-US" altLang="ko-KR" dirty="0">
                <a:solidFill>
                  <a:srgbClr val="FF0000"/>
                </a:solidFill>
              </a:rPr>
              <a:t> after printing the </a:t>
            </a:r>
            <a:r>
              <a:rPr kumimoji="1" lang="en-US" altLang="ko-KR" dirty="0" err="1">
                <a:solidFill>
                  <a:srgbClr val="FF0000"/>
                </a:solidFill>
                <a:latin typeface="Courier" pitchFamily="2" charset="0"/>
              </a:rPr>
              <a:t>totalCalories</a:t>
            </a:r>
            <a:r>
              <a:rPr kumimoji="1" lang="en-US" altLang="ko-KR" dirty="0">
                <a:solidFill>
                  <a:srgbClr val="FF0000"/>
                </a:solidFill>
              </a:rPr>
              <a:t>? 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F379A-622B-3492-4040-F2B2BE9E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37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93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for</a:t>
            </a:r>
            <a:r>
              <a:rPr lang="en-US" dirty="0"/>
              <a:t> Loop Syntax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800" dirty="0">
              <a:solidFill>
                <a:srgbClr val="FF0000"/>
              </a:solidFill>
            </a:endParaRPr>
          </a:p>
          <a:p>
            <a:pPr eaLnBrk="1" hangingPunct="1"/>
            <a:endParaRPr lang="en-US" sz="2800" dirty="0"/>
          </a:p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endParaRPr lang="en-US" sz="2800" dirty="0"/>
          </a:p>
          <a:p>
            <a:pPr eaLnBrk="1" hangingPunct="1"/>
            <a:r>
              <a:rPr lang="en-US" dirty="0"/>
              <a:t>A</a:t>
            </a:r>
            <a:r>
              <a:rPr lang="en-US" sz="2800" dirty="0"/>
              <a:t> general looping mechanism that can do anything that a </a:t>
            </a:r>
            <a:r>
              <a:rPr lang="en-US" sz="2800" dirty="0">
                <a:latin typeface="Courier" pitchFamily="2" charset="0"/>
              </a:rPr>
              <a:t>while</a:t>
            </a:r>
            <a:r>
              <a:rPr lang="en-US" sz="2800" dirty="0"/>
              <a:t> can do</a:t>
            </a:r>
          </a:p>
          <a:p>
            <a:pPr lvl="1"/>
            <a:r>
              <a:rPr lang="en-US" dirty="0"/>
              <a:t>Like </a:t>
            </a:r>
            <a:r>
              <a:rPr lang="en-US" dirty="0">
                <a:latin typeface="Courier" pitchFamily="2" charset="0"/>
              </a:rPr>
              <a:t>if-</a:t>
            </a:r>
            <a:r>
              <a:rPr lang="en-US" dirty="0" err="1">
                <a:latin typeface="Courier" pitchFamily="2" charset="0"/>
              </a:rPr>
              <a:t>else,</a:t>
            </a:r>
            <a:r>
              <a:rPr lang="en-US" sz="2000" i="1" dirty="0" err="1">
                <a:latin typeface="Courier" pitchFamily="2" charset="0"/>
              </a:rPr>
              <a:t>Body_Statement</a:t>
            </a:r>
            <a:r>
              <a:rPr lang="en-US" sz="2000" dirty="0"/>
              <a:t> </a:t>
            </a:r>
            <a:r>
              <a:rPr lang="en-US" dirty="0"/>
              <a:t>can be a block statement</a:t>
            </a:r>
            <a:endParaRPr lang="en-US" sz="2400" dirty="0"/>
          </a:p>
          <a:p>
            <a:pPr lvl="1"/>
            <a:r>
              <a:rPr lang="en-US" dirty="0"/>
              <a:t>The third </a:t>
            </a:r>
            <a:r>
              <a:rPr lang="en-US" altLang="ko-KR" sz="2000" i="1" dirty="0" err="1">
                <a:latin typeface="Courier" pitchFamily="2" charset="0"/>
              </a:rPr>
              <a:t>Update_Action</a:t>
            </a:r>
            <a:r>
              <a:rPr lang="en-US" altLang="ko-KR" i="1" dirty="0">
                <a:latin typeface="Courier" pitchFamily="2" charset="0"/>
              </a:rPr>
              <a:t> </a:t>
            </a:r>
            <a:r>
              <a:rPr lang="en-US" altLang="ko-KR" dirty="0"/>
              <a:t>is optional</a:t>
            </a:r>
            <a:endParaRPr lang="en-US" dirty="0"/>
          </a:p>
          <a:p>
            <a:pPr lvl="1" eaLnBrk="1" hangingPunct="1"/>
            <a:r>
              <a:rPr lang="en-US" dirty="0"/>
              <a:t>Often used to step through an array (Ch.5)</a:t>
            </a:r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CBF480-8866-4848-ADEF-3677EACC7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1532164"/>
            <a:ext cx="8255000" cy="118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ED559B-301E-274F-9D7A-08DAAE22DC62}"/>
              </a:ext>
            </a:extLst>
          </p:cNvPr>
          <p:cNvSpPr txBox="1"/>
          <p:nvPr/>
        </p:nvSpPr>
        <p:spPr>
          <a:xfrm>
            <a:off x="7037459" y="2858330"/>
            <a:ext cx="172774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No semicolon!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D7BDEB1-A4E9-244C-A56B-8FBA2709B636}"/>
              </a:ext>
            </a:extLst>
          </p:cNvPr>
          <p:cNvCxnSpPr>
            <a:cxnSpLocks/>
          </p:cNvCxnSpPr>
          <p:nvPr/>
        </p:nvCxnSpPr>
        <p:spPr>
          <a:xfrm flipV="1">
            <a:off x="8344800" y="2296800"/>
            <a:ext cx="0" cy="561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1A1EA7-1EB5-EB55-207A-A4398EB3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38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98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for</a:t>
            </a:r>
            <a:r>
              <a:rPr lang="en-US" dirty="0"/>
              <a:t> Loop Syntax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800" dirty="0">
              <a:solidFill>
                <a:srgbClr val="FF0000"/>
              </a:solidFill>
            </a:endParaRPr>
          </a:p>
          <a:p>
            <a:pPr eaLnBrk="1" hangingPunct="1"/>
            <a:endParaRPr lang="en-US" sz="2800" dirty="0"/>
          </a:p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endParaRPr lang="en-US" sz="2800" dirty="0"/>
          </a:p>
          <a:p>
            <a:pPr marL="0" indent="0" eaLnBrk="1" hangingPunct="1">
              <a:buNone/>
            </a:pPr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CBF480-8866-4848-ADEF-3677EACC7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1532164"/>
            <a:ext cx="8255000" cy="118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ED559B-301E-274F-9D7A-08DAAE22DC62}"/>
              </a:ext>
            </a:extLst>
          </p:cNvPr>
          <p:cNvSpPr txBox="1"/>
          <p:nvPr/>
        </p:nvSpPr>
        <p:spPr>
          <a:xfrm>
            <a:off x="7140142" y="1257599"/>
            <a:ext cx="172774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No semicolon!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D7BDEB1-A4E9-244C-A56B-8FBA2709B636}"/>
              </a:ext>
            </a:extLst>
          </p:cNvPr>
          <p:cNvCxnSpPr>
            <a:cxnSpLocks/>
          </p:cNvCxnSpPr>
          <p:nvPr/>
        </p:nvCxnSpPr>
        <p:spPr>
          <a:xfrm>
            <a:off x="8344800" y="1626931"/>
            <a:ext cx="0" cy="495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60DACD2-2E69-ED44-AA57-63AF3F30C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00" y="4066073"/>
            <a:ext cx="3269900" cy="11678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A23F54-4C48-2E48-995C-8734A0B55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006" y="3968083"/>
            <a:ext cx="4127500" cy="584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2C6F48-B23B-AE45-BAF5-181FDC521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5623620"/>
            <a:ext cx="5581162" cy="3473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CB1018E-BF8F-9F45-9C9E-8B8476484696}"/>
              </a:ext>
            </a:extLst>
          </p:cNvPr>
          <p:cNvSpPr txBox="1">
            <a:spLocks noChangeArrowheads="1"/>
          </p:cNvSpPr>
          <p:nvPr/>
        </p:nvSpPr>
        <p:spPr>
          <a:xfrm>
            <a:off x="219709" y="1287498"/>
            <a:ext cx="8704579" cy="4739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fontAlgn="auto">
              <a:spcAft>
                <a:spcPts val="0"/>
              </a:spcAft>
            </a:pPr>
            <a:r>
              <a:rPr lang="en-US" dirty="0"/>
              <a:t>Followings are all equivalent!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(comma operator allows multiple actions!) </a:t>
            </a:r>
            <a:endParaRPr lang="en-US" dirty="0"/>
          </a:p>
          <a:p>
            <a:pPr lvl="1"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60BD90-FE7D-4343-81D5-879F188F2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288" y="4816104"/>
            <a:ext cx="2540000" cy="1079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C3AEBBB-AC66-6DB7-113D-ABE4FF1E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39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52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Branching Mechanisms</a:t>
            </a:r>
            <a:br>
              <a:rPr lang="en-US" dirty="0"/>
            </a:b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Example</a:t>
            </a:r>
            <a:endParaRPr lang="en-US" dirty="0"/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if-else </a:t>
            </a:r>
            <a:r>
              <a:rPr lang="en-US" dirty="0"/>
              <a:t>statements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/>
              <a:t>Choice of two alternate statements based</a:t>
            </a:r>
            <a:r>
              <a:rPr lang="ko-KR" altLang="en-US" dirty="0"/>
              <a:t> </a:t>
            </a:r>
            <a:r>
              <a:rPr lang="en-US" dirty="0"/>
              <a:t>on condition expression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/>
              <a:t>Example: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  <a:latin typeface="Courier" pitchFamily="2" charset="0"/>
              </a:rPr>
              <a:t>if (</a:t>
            </a:r>
            <a:r>
              <a:rPr lang="en-US" b="1" dirty="0" err="1">
                <a:solidFill>
                  <a:srgbClr val="FF0000"/>
                </a:solidFill>
                <a:latin typeface="Courier" pitchFamily="2" charset="0"/>
              </a:rPr>
              <a:t>hrs</a:t>
            </a:r>
            <a:r>
              <a:rPr lang="en-US" b="1" dirty="0">
                <a:solidFill>
                  <a:srgbClr val="FF0000"/>
                </a:solidFill>
                <a:latin typeface="Courier" pitchFamily="2" charset="0"/>
              </a:rPr>
              <a:t> &gt; 40)</a:t>
            </a:r>
            <a:br>
              <a:rPr lang="en-US" dirty="0">
                <a:solidFill>
                  <a:srgbClr val="FF0000"/>
                </a:solidFill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grossPay</a:t>
            </a:r>
            <a:r>
              <a:rPr lang="en-US" dirty="0">
                <a:latin typeface="Courier" pitchFamily="2" charset="0"/>
              </a:rPr>
              <a:t> = rate*40 + 1.5*rate*(hrs-40);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solidFill>
                  <a:srgbClr val="FF0000"/>
                </a:solidFill>
                <a:latin typeface="Courier" pitchFamily="2" charset="0"/>
              </a:rPr>
              <a:t>else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grossPay</a:t>
            </a:r>
            <a:r>
              <a:rPr lang="en-US" dirty="0">
                <a:latin typeface="Courier" pitchFamily="2" charset="0"/>
              </a:rPr>
              <a:t> = rate*</a:t>
            </a:r>
            <a:r>
              <a:rPr lang="en-US" dirty="0" err="1">
                <a:latin typeface="Courier" pitchFamily="2" charset="0"/>
              </a:rPr>
              <a:t>hrs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>
                <a:latin typeface="Gill Sans MT" panose="020B0502020104020203" pitchFamily="34" charset="0"/>
              </a:rPr>
              <a:t>Most branching mechanisms are controlled by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E9892-07F5-4648-9ABF-EE9A588E30F8}"/>
              </a:ext>
            </a:extLst>
          </p:cNvPr>
          <p:cNvSpPr txBox="1"/>
          <p:nvPr/>
        </p:nvSpPr>
        <p:spPr>
          <a:xfrm>
            <a:off x="4396154" y="2782669"/>
            <a:ext cx="181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Check whether </a:t>
            </a:r>
          </a:p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True or False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9D99958-9E48-B746-9B07-7B5328AD4896}"/>
              </a:ext>
            </a:extLst>
          </p:cNvPr>
          <p:cNvCxnSpPr>
            <a:stCxn id="2" idx="1"/>
          </p:cNvCxnSpPr>
          <p:nvPr/>
        </p:nvCxnSpPr>
        <p:spPr>
          <a:xfrm flipH="1">
            <a:off x="3165231" y="3105835"/>
            <a:ext cx="1230923" cy="235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764FCF-4C52-42F6-BEC6-5C439CF7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78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for</a:t>
            </a:r>
            <a:r>
              <a:rPr lang="en-US" dirty="0"/>
              <a:t> Loop Syntax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sz="2800" dirty="0"/>
          </a:p>
          <a:p>
            <a:pPr eaLnBrk="1" hangingPunct="1"/>
            <a:r>
              <a:rPr lang="en-US" dirty="0"/>
              <a:t>How many times does the loop body executes? </a:t>
            </a:r>
            <a:endParaRPr lang="en-US" sz="2800" dirty="0"/>
          </a:p>
          <a:p>
            <a:pPr lvl="1" eaLnBrk="1" hangingPunct="1"/>
            <a:r>
              <a:rPr lang="en-US" sz="2400" b="1" dirty="0"/>
              <a:t>101</a:t>
            </a:r>
            <a:r>
              <a:rPr lang="en-US" sz="2400" dirty="0"/>
              <a:t> times</a:t>
            </a:r>
          </a:p>
          <a:p>
            <a:pPr lvl="1" eaLnBrk="1" hangingPunct="1"/>
            <a:r>
              <a:rPr lang="en-US" dirty="0"/>
              <a:t>Initialization, loop condition, update all </a:t>
            </a:r>
            <a:r>
              <a:rPr lang="en-US" i="1" dirty="0"/>
              <a:t>“built in”</a:t>
            </a:r>
          </a:p>
          <a:p>
            <a:pPr lvl="1" eaLnBrk="1" hangingPunct="1"/>
            <a:r>
              <a:rPr lang="en-US" dirty="0"/>
              <a:t>Execution order: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Initialization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i="1" dirty="0">
                <a:solidFill>
                  <a:srgbClr val="0000EA"/>
                </a:solidFill>
                <a:sym typeface="Wingdings" pitchFamily="2" charset="2"/>
              </a:rPr>
              <a:t>check condition  loop body  update action</a:t>
            </a:r>
            <a:r>
              <a:rPr lang="en-US" i="1" dirty="0">
                <a:sym typeface="Wingdings" pitchFamily="2" charset="2"/>
              </a:rPr>
              <a:t>  check condition  loop body  …</a:t>
            </a:r>
            <a:endParaRPr lang="en-US" sz="2400" i="1" dirty="0"/>
          </a:p>
          <a:p>
            <a:pPr lvl="1" eaLnBrk="1" hangingPunct="1"/>
            <a:r>
              <a:rPr lang="en-US" sz="2400" b="1" dirty="0"/>
              <a:t>Q) Is it possible to have a for loop whose body is executed zero times?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ABE360-D774-534D-8BD8-74EF2153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7" y="1279098"/>
            <a:ext cx="5019951" cy="10841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D368B-C4C8-B6C3-85A9-357F6A48F935}"/>
              </a:ext>
            </a:extLst>
          </p:cNvPr>
          <p:cNvSpPr/>
          <p:nvPr/>
        </p:nvSpPr>
        <p:spPr>
          <a:xfrm>
            <a:off x="978946" y="2936838"/>
            <a:ext cx="1387736" cy="4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6F4868-51D7-DACF-160E-5677E55E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40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9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urier" pitchFamily="2" charset="0"/>
              </a:rPr>
              <a:t>for</a:t>
            </a:r>
            <a:r>
              <a:rPr lang="en-US" dirty="0"/>
              <a:t> Loop Syntax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sz="2800" dirty="0"/>
          </a:p>
          <a:p>
            <a:pPr eaLnBrk="1" hangingPunct="1"/>
            <a:endParaRPr lang="en-US" sz="2400" i="1" dirty="0"/>
          </a:p>
          <a:p>
            <a:pPr lvl="1" eaLnBrk="1" hangingPunct="1"/>
            <a:endParaRPr 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ABE360-D774-534D-8BD8-74EF2153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7" y="1279098"/>
            <a:ext cx="5019951" cy="10841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A26A496-0D34-D349-AA57-66C16A83E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00" y="2815687"/>
            <a:ext cx="4490647" cy="33580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FBE8FB-3924-CB4B-BC3A-A186C826A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610" y="3117600"/>
            <a:ext cx="3553463" cy="1803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C375A5-BAA9-461C-7616-17657A7C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41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41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Loop Issues</a:t>
            </a:r>
          </a:p>
        </p:txBody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Loop’s condition expression can be ANY Boolean expression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Examples: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dirty="0"/>
              <a:t>	</a:t>
            </a:r>
            <a:r>
              <a:rPr lang="en-US" sz="2400" dirty="0">
                <a:latin typeface="Courier" pitchFamily="2" charset="0"/>
              </a:rPr>
              <a:t>while (count&lt;3 &amp;&amp; done!=0)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{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 // Do something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}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000" dirty="0">
              <a:latin typeface="Courier" pitchFamily="2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Courier" pitchFamily="2" charset="0"/>
              </a:rPr>
              <a:t>	for (index=0;index&lt;10 &amp;&amp; entry!=-99) </a:t>
            </a:r>
            <a:r>
              <a:rPr lang="en-US" sz="2400" dirty="0">
                <a:latin typeface="Courier" pitchFamily="2" charset="0"/>
                <a:sym typeface="Wingdings" panose="05000000000000000000" pitchFamily="2" charset="2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  <a:sym typeface="Wingdings" panose="05000000000000000000" pitchFamily="2" charset="2"/>
              </a:rPr>
              <a:t>//update is omitted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{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 // Do something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}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8C5079-8C3F-959B-CEEF-DDB4060C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42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9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Loop Pitfalls</a:t>
            </a:r>
            <a:br>
              <a:rPr lang="en-US" dirty="0"/>
            </a:br>
            <a:r>
              <a:rPr lang="en-US" dirty="0"/>
              <a:t>: Misplaced </a:t>
            </a:r>
            <a:r>
              <a:rPr lang="en-US" dirty="0">
                <a:latin typeface="Courier" pitchFamily="2" charset="0"/>
              </a:rPr>
              <a:t>;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Watch the misplaced ; (semicolon)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Example:</a:t>
            </a:r>
            <a:br>
              <a:rPr lang="en-US" dirty="0"/>
            </a:b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ourier" pitchFamily="2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ourier" pitchFamily="2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Notice the ‘</a:t>
            </a:r>
            <a:r>
              <a:rPr lang="en-US" dirty="0">
                <a:solidFill>
                  <a:srgbClr val="FF0000"/>
                </a:solidFill>
              </a:rPr>
              <a:t>;</a:t>
            </a:r>
            <a:r>
              <a:rPr lang="en-US" dirty="0"/>
              <a:t>’ after the </a:t>
            </a:r>
            <a:r>
              <a:rPr lang="en-US" dirty="0">
                <a:latin typeface="Courier" pitchFamily="2" charset="0"/>
              </a:rPr>
              <a:t>for</a:t>
            </a:r>
            <a:r>
              <a:rPr lang="en-US" dirty="0"/>
              <a:t> loop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en-US" altLang="ko-KR" dirty="0"/>
              <a:t>also is an </a:t>
            </a:r>
            <a:r>
              <a:rPr lang="en-US" altLang="ko-KR" b="1" dirty="0"/>
              <a:t>empty statement!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It will print ‘Hello’ only </a:t>
            </a:r>
            <a:r>
              <a:rPr lang="en-US" b="1" dirty="0"/>
              <a:t>once</a:t>
            </a:r>
            <a:r>
              <a:rPr lang="en-US" dirty="0"/>
              <a:t>!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Nothing happens for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Similar issue exists for the </a:t>
            </a:r>
            <a:r>
              <a:rPr lang="en-US" dirty="0">
                <a:latin typeface="Courier" pitchFamily="2" charset="0"/>
              </a:rPr>
              <a:t>while</a:t>
            </a:r>
            <a:r>
              <a:rPr lang="en-US" dirty="0"/>
              <a:t> loop  </a:t>
            </a:r>
          </a:p>
          <a:p>
            <a:pPr marL="0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ACA5A0-C0B3-0046-8B6C-57784803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40" y="2413596"/>
            <a:ext cx="5542751" cy="6624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4E96CC-FA60-5A48-9979-B9AE6B64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56" y="5043305"/>
            <a:ext cx="5955701" cy="5050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80D6C4-DB55-6D2D-C9D5-EDD7F58C2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43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28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Loop Pitfalls</a:t>
            </a:r>
            <a:br>
              <a:rPr lang="en-US" dirty="0"/>
            </a:br>
            <a:r>
              <a:rPr lang="en-US" dirty="0"/>
              <a:t>: Infinite Loops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Loop condition must evaluate to False at some iteration through the loop. If not, we have an </a:t>
            </a:r>
            <a:r>
              <a:rPr lang="en-US" sz="2800" b="1" dirty="0"/>
              <a:t>infinite loop!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Above is fine. But, if </a:t>
            </a:r>
            <a:r>
              <a:rPr lang="en-US" dirty="0"/>
              <a:t>the initialization is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x=1,</a:t>
            </a:r>
            <a:r>
              <a:rPr lang="en-US" dirty="0">
                <a:latin typeface="Gill Sans MT" panose="020B0502020104020203" pitchFamily="34" charset="0"/>
              </a:rPr>
              <a:t>it never ends!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Gill Sans MT" panose="020B0502020104020203" pitchFamily="34" charset="0"/>
              </a:rPr>
              <a:t>A safer choice: replace the Boolean expression with </a:t>
            </a:r>
            <a:br>
              <a:rPr lang="en-US" sz="2400" dirty="0"/>
            </a:br>
            <a:endParaRPr lang="en-US" sz="2400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Infinite loops can be desirable sometimes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e.g., airline reservation system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8C5C9B-8628-0741-AF30-4D416AEC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327" y="2457786"/>
            <a:ext cx="2890473" cy="15814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858239-3967-C243-9375-45A7AAD7F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450" y="4714166"/>
            <a:ext cx="1400056" cy="285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80AE3A-3F8F-E05D-9E9E-0C7216F1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44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97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The </a:t>
            </a:r>
            <a:r>
              <a:rPr lang="en-US" sz="3600" dirty="0">
                <a:latin typeface="Courier" pitchFamily="2" charset="0"/>
              </a:rPr>
              <a:t>break</a:t>
            </a:r>
            <a:r>
              <a:rPr lang="en-US" sz="3600" dirty="0"/>
              <a:t> and </a:t>
            </a:r>
            <a:r>
              <a:rPr lang="en-US" sz="3600" dirty="0">
                <a:latin typeface="Courier" pitchFamily="2" charset="0"/>
              </a:rPr>
              <a:t>continue</a:t>
            </a:r>
            <a:r>
              <a:rPr lang="en-US" sz="3600" dirty="0"/>
              <a:t> statements</a:t>
            </a:r>
          </a:p>
        </p:txBody>
      </p:sp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Flow of Control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Recall how loops provide "graceful" and clear flow of control in and out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In RARE instances, we can alter natural flow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800" dirty="0">
                <a:solidFill>
                  <a:srgbClr val="FF0000"/>
                </a:solidFill>
                <a:latin typeface="Courier" pitchFamily="2" charset="0"/>
              </a:rPr>
              <a:t>break; 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>
                <a:solidFill>
                  <a:srgbClr val="FF0000"/>
                </a:solidFill>
              </a:rPr>
              <a:t>Ends the entire loop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800" dirty="0">
                <a:solidFill>
                  <a:srgbClr val="0000EA"/>
                </a:solidFill>
                <a:latin typeface="Courier" pitchFamily="2" charset="0"/>
              </a:rPr>
              <a:t>continue;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>
                <a:solidFill>
                  <a:srgbClr val="0000EA"/>
                </a:solidFill>
              </a:rPr>
              <a:t> Ends the current iteration of the loop body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800" dirty="0"/>
              <a:t>These statements violate natural flow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</a:pPr>
            <a:r>
              <a:rPr lang="en-US" sz="2400" dirty="0"/>
              <a:t>Only used when absolutely necessary!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77C2B5-783C-E55B-2DBF-6374137A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45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2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The </a:t>
            </a:r>
            <a:r>
              <a:rPr lang="en-US" sz="3600" dirty="0">
                <a:latin typeface="Courier" pitchFamily="2" charset="0"/>
              </a:rPr>
              <a:t>break</a:t>
            </a:r>
            <a:r>
              <a:rPr lang="en-US" sz="3600" dirty="0"/>
              <a:t> and </a:t>
            </a:r>
            <a:r>
              <a:rPr lang="en-US" sz="3600" dirty="0">
                <a:latin typeface="Courier" pitchFamily="2" charset="0"/>
              </a:rPr>
              <a:t>continue</a:t>
            </a:r>
            <a:r>
              <a:rPr lang="en-US" sz="3600" dirty="0"/>
              <a:t> statements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13B0C3-5467-D647-92A3-D9576DF1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3" y="1302870"/>
            <a:ext cx="4888409" cy="4942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EC9304-B3DC-8E4E-8A8E-153B195D0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00" y="2995200"/>
            <a:ext cx="3524524" cy="131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8ADC12-7483-59F0-BE69-994169DD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46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58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The </a:t>
            </a:r>
            <a:r>
              <a:rPr lang="en-US" sz="3600" dirty="0">
                <a:latin typeface="Courier" pitchFamily="2" charset="0"/>
              </a:rPr>
              <a:t>break</a:t>
            </a:r>
            <a:r>
              <a:rPr lang="en-US" sz="3600" dirty="0"/>
              <a:t> and </a:t>
            </a:r>
            <a:r>
              <a:rPr lang="en-US" sz="3600" dirty="0">
                <a:latin typeface="Courier" pitchFamily="2" charset="0"/>
              </a:rPr>
              <a:t>continue</a:t>
            </a:r>
            <a:r>
              <a:rPr lang="en-US" sz="3600" dirty="0"/>
              <a:t> statements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909F98-C9AB-8049-82A5-1BB1B30C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6" y="1425600"/>
            <a:ext cx="5214869" cy="4705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78201C-AE0C-6448-BE93-99726A540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400" y="2800800"/>
            <a:ext cx="3550701" cy="235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4395A-B9C6-954D-AC07-DC6C459F7376}"/>
              </a:ext>
            </a:extLst>
          </p:cNvPr>
          <p:cNvSpPr txBox="1"/>
          <p:nvPr/>
        </p:nvSpPr>
        <p:spPr>
          <a:xfrm>
            <a:off x="5954400" y="5497934"/>
            <a:ext cx="29592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Notice also the difference in the </a:t>
            </a:r>
            <a:r>
              <a:rPr kumimoji="1" lang="en-US" altLang="ko-KR" b="1" i="1" dirty="0">
                <a:solidFill>
                  <a:srgbClr val="FF0000"/>
                </a:solidFill>
              </a:rPr>
              <a:t>update statements</a:t>
            </a:r>
            <a:r>
              <a:rPr kumimoji="1" lang="en-US" altLang="ko-KR" dirty="0">
                <a:solidFill>
                  <a:srgbClr val="FF0000"/>
                </a:solidFill>
              </a:rPr>
              <a:t>!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4087F5-A054-DF2D-F250-92E5CCF11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47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36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Nested Loops</a:t>
            </a:r>
          </a:p>
        </p:txBody>
      </p:sp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/>
              <a:t>ANY valid C++ statements can be inside body of loop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/>
              <a:t>This includes additional loop statements!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Called "nested loops"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/>
              <a:t>Requires careful indenting: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for (outer=0; outer&lt;5; outer++)</a:t>
            </a:r>
            <a:br>
              <a:rPr lang="en-US" sz="2000" dirty="0">
                <a:solidFill>
                  <a:srgbClr val="00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   	  for (inner=7; inner&gt;2; inner--)</a:t>
            </a:r>
            <a:br>
              <a:rPr lang="en-US" sz="2000" dirty="0">
                <a:solidFill>
                  <a:srgbClr val="0000FF"/>
                </a:solidFill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  	    </a:t>
            </a:r>
            <a:r>
              <a:rPr lang="en-US" sz="2000" dirty="0" err="1">
                <a:latin typeface="Courier" pitchFamily="2" charset="0"/>
              </a:rPr>
              <a:t>cout</a:t>
            </a:r>
            <a:r>
              <a:rPr lang="en-US" sz="2000" dirty="0">
                <a:latin typeface="Courier" pitchFamily="2" charset="0"/>
              </a:rPr>
              <a:t> &lt;&lt; outer &lt;&lt; inner;</a:t>
            </a:r>
            <a:endParaRPr lang="en-US" sz="2800" dirty="0">
              <a:latin typeface="Courier" pitchFamily="2" charset="0"/>
            </a:endParaRP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endParaRPr lang="en-US" sz="16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Notice no { } since each body is one statement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CE8C54-9CB1-F825-5A94-9BC378E5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48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3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File Input</a:t>
            </a:r>
          </a:p>
        </p:txBody>
      </p:sp>
      <p:sp>
        <p:nvSpPr>
          <p:cNvPr id="962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can use </a:t>
            </a:r>
            <a:r>
              <a:rPr lang="en-US" sz="2400" dirty="0" err="1">
                <a:solidFill>
                  <a:srgbClr val="0000EA"/>
                </a:solidFill>
                <a:latin typeface="Courier" pitchFamily="2" charset="0"/>
              </a:rPr>
              <a:t>cin</a:t>
            </a:r>
            <a:r>
              <a:rPr lang="en-US" sz="2800" dirty="0"/>
              <a:t> to read from a file in a manner very similar to reading from the keyboard</a:t>
            </a:r>
          </a:p>
          <a:p>
            <a:endParaRPr lang="en-US" sz="2800" dirty="0"/>
          </a:p>
          <a:p>
            <a:r>
              <a:rPr lang="en-US" sz="2800" dirty="0"/>
              <a:t>Only an intro is given here, more details in Ch</a:t>
            </a:r>
            <a:r>
              <a:rPr lang="en-US" altLang="ko-KR" sz="2800" dirty="0"/>
              <a:t>.</a:t>
            </a:r>
            <a:r>
              <a:rPr lang="en-US" sz="2800" dirty="0"/>
              <a:t> 12 </a:t>
            </a:r>
          </a:p>
          <a:p>
            <a:pPr lvl="1"/>
            <a:r>
              <a:rPr lang="en-US" dirty="0"/>
              <a:t>Just enough so you can read from text files and process larger amounts of data that would be too much work to type in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E94D1C-131F-FF44-EF81-E120A6A4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49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1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Boolean Expressions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Logical operators</a:t>
            </a:r>
          </a:p>
          <a:p>
            <a:pPr lvl="1" eaLnBrk="1" hangingPunct="1"/>
            <a:r>
              <a:rPr lang="en-US" sz="2400" dirty="0"/>
              <a:t>Logical AND  (&amp;&amp;)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r>
              <a:rPr lang="en-US" sz="2400" dirty="0"/>
              <a:t>Logical OR (||)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1C7B1A-6F68-F844-90DC-722715DC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166" y="2641111"/>
            <a:ext cx="2578100" cy="520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3C8BB1-0B42-F247-B679-60E7509E1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566" y="4351887"/>
            <a:ext cx="2552700" cy="584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A4049-7DE5-38F2-3858-B719120E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83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Opening a Text File</a:t>
            </a:r>
          </a:p>
        </p:txBody>
      </p:sp>
      <p:sp>
        <p:nvSpPr>
          <p:cNvPr id="97282" name="Content Placeholder 2"/>
          <p:cNvSpPr>
            <a:spLocks noGrp="1"/>
          </p:cNvSpPr>
          <p:nvPr>
            <p:ph idx="1"/>
          </p:nvPr>
        </p:nvSpPr>
        <p:spPr>
          <a:xfrm>
            <a:off x="152397" y="1340768"/>
            <a:ext cx="8991602" cy="4525963"/>
          </a:xfrm>
        </p:spPr>
        <p:txBody>
          <a:bodyPr/>
          <a:lstStyle/>
          <a:p>
            <a:r>
              <a:rPr lang="en-US" sz="2800" dirty="0"/>
              <a:t>Add at the top</a:t>
            </a:r>
          </a:p>
          <a:p>
            <a:pPr marL="457200" lvl="1" indent="0">
              <a:buFont typeface="Arial" charset="0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fstream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457200" lvl="1" indent="0">
              <a:buFont typeface="Arial" charset="0"/>
              <a:buNone/>
            </a:pPr>
            <a:r>
              <a:rPr lang="en-US" altLang="ko-KR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ko-KR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using namespace std</a:t>
            </a:r>
            <a:r>
              <a:rPr lang="en-US" altLang="ko-KR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</a:p>
          <a:p>
            <a:r>
              <a:rPr lang="en-US" dirty="0"/>
              <a:t>T</a:t>
            </a:r>
            <a:r>
              <a:rPr lang="en-US" sz="2800" dirty="0"/>
              <a:t>hen, </a:t>
            </a:r>
            <a:r>
              <a:rPr lang="en-US" sz="2800" dirty="0">
                <a:solidFill>
                  <a:srgbClr val="0000FF"/>
                </a:solidFill>
              </a:rPr>
              <a:t>declare an input stream </a:t>
            </a:r>
            <a:r>
              <a:rPr lang="en-US" sz="2800" dirty="0"/>
              <a:t>just as you would declare any other variable</a:t>
            </a:r>
            <a:r>
              <a:rPr lang="ko-KR" altLang="en-US" sz="2800" dirty="0"/>
              <a:t> </a:t>
            </a:r>
            <a:endParaRPr lang="en-US" sz="2800" dirty="0"/>
          </a:p>
          <a:p>
            <a:pPr marL="457200" lvl="1" indent="0">
              <a:buFont typeface="Arial" charset="0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ifstream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inputStream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ko-KR" alt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00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800" dirty="0"/>
              <a:t>Next</a:t>
            </a:r>
            <a:r>
              <a:rPr lang="en-US" altLang="ko-KR" sz="2800" dirty="0"/>
              <a:t>,</a:t>
            </a:r>
            <a:r>
              <a:rPr lang="en-US" sz="2800" dirty="0"/>
              <a:t> connect the </a:t>
            </a:r>
            <a:r>
              <a:rPr lang="en-US" sz="2800" dirty="0" err="1">
                <a:latin typeface="Courier" pitchFamily="2" charset="0"/>
              </a:rPr>
              <a:t>inputStream</a:t>
            </a:r>
            <a:r>
              <a:rPr lang="en-US" sz="2800" dirty="0"/>
              <a:t> variable to a text file on the disk</a:t>
            </a:r>
          </a:p>
          <a:p>
            <a:pPr marL="457200" lvl="1" indent="0">
              <a:buFont typeface="Arial" charset="0"/>
              <a:buNone/>
            </a:pPr>
            <a:r>
              <a:rPr lang="en-US" sz="2400" dirty="0"/>
              <a:t>	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inputStream.open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(“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filename.txt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");</a:t>
            </a:r>
            <a:endParaRPr lang="en-US" sz="240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600" dirty="0"/>
              <a:t>“</a:t>
            </a:r>
            <a:r>
              <a:rPr lang="en-US" altLang="ko-KR" sz="2600" dirty="0" err="1">
                <a:solidFill>
                  <a:srgbClr val="0000FF"/>
                </a:solidFill>
                <a:cs typeface="Courier New" pitchFamily="49" charset="0"/>
              </a:rPr>
              <a:t>filename.txt</a:t>
            </a:r>
            <a:r>
              <a:rPr lang="en-US" sz="2600" dirty="0"/>
              <a:t>” denotes the the file is in the same directory as the code. (Need a pathname if the file is in other directory.)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0E1E52-7D36-0DDA-0A2E-26033770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50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96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from a Text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Use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inputStream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&gt;&gt;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000" dirty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en-US" dirty="0"/>
              <a:t>The result is the same as using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&gt;&gt; var </a:t>
            </a:r>
            <a:r>
              <a:rPr lang="en-US" dirty="0"/>
              <a:t>except the input is coming from the text file and not the keyboard</a:t>
            </a:r>
          </a:p>
          <a:p>
            <a:pPr lvl="1">
              <a:defRPr/>
            </a:pPr>
            <a:r>
              <a:rPr lang="en-US" dirty="0"/>
              <a:t>Reading a string is done UP TO a whitespace character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When done with the file close it with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inputStream.close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lvl="1">
              <a:defRPr/>
            </a:pPr>
            <a:r>
              <a:rPr lang="en-US" dirty="0">
                <a:latin typeface="Gill Sans MT" panose="020B0502020104020203" pitchFamily="34" charset="0"/>
                <a:cs typeface="Courier New" pitchFamily="49" charset="0"/>
              </a:rPr>
              <a:t>Releases any resources that have been allocated in association with the file</a:t>
            </a:r>
          </a:p>
          <a:p>
            <a:pPr marL="0" indent="0">
              <a:buFont typeface="Arial" charset="0"/>
              <a:buNone/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4F5DFB-F6FE-A82D-A442-D66C07F7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51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21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Input Example (1 of 2)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Consider a text file named </a:t>
            </a:r>
            <a:r>
              <a:rPr lang="en-US" sz="2400" dirty="0" err="1">
                <a:latin typeface="Courier" pitchFamily="2" charset="0"/>
              </a:rPr>
              <a:t>player.txt</a:t>
            </a:r>
            <a:endParaRPr lang="en-US" sz="2800" dirty="0">
              <a:latin typeface="Courier" pitchFamily="2" charset="0"/>
            </a:endParaRPr>
          </a:p>
          <a:p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8150A6-D4F6-9F4D-9173-B2425A422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16" y="2887637"/>
            <a:ext cx="7603200" cy="143014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BDB1C-B3FB-7934-DCE3-FB4BA354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52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45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Input Example (2 of 2)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Consider a text file named </a:t>
            </a:r>
            <a:r>
              <a:rPr lang="en-US" sz="2400" dirty="0" err="1">
                <a:latin typeface="Courier" pitchFamily="2" charset="0"/>
              </a:rPr>
              <a:t>player.txt</a:t>
            </a:r>
            <a:endParaRPr lang="en-US" sz="2800" dirty="0">
              <a:latin typeface="Courier" pitchFamily="2" charset="0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47AED-1F8E-0347-B5B8-3BB1E528E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3" y="1882270"/>
            <a:ext cx="3690297" cy="443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0C3604-1743-EB41-BD92-9CC4BAA8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56" y="3429000"/>
            <a:ext cx="4032250" cy="850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E755E5-4D96-A642-B07B-737C641F88CD}"/>
              </a:ext>
            </a:extLst>
          </p:cNvPr>
          <p:cNvSpPr/>
          <p:nvPr/>
        </p:nvSpPr>
        <p:spPr>
          <a:xfrm>
            <a:off x="1430215" y="3798277"/>
            <a:ext cx="668216" cy="1875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A791B-5ECD-E44C-9247-7D8D4C9FC32A}"/>
              </a:ext>
            </a:extLst>
          </p:cNvPr>
          <p:cNvSpPr txBox="1"/>
          <p:nvPr/>
        </p:nvSpPr>
        <p:spPr>
          <a:xfrm>
            <a:off x="5099538" y="2250831"/>
            <a:ext cx="3252039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rgbClr val="FF0000"/>
                </a:solidFill>
                <a:latin typeface="Courier" pitchFamily="2" charset="0"/>
              </a:rPr>
              <a:t>ifstream</a:t>
            </a:r>
            <a:r>
              <a:rPr kumimoji="1" lang="en-US" altLang="ko-KR" dirty="0">
                <a:solidFill>
                  <a:srgbClr val="FF0000"/>
                </a:solidFill>
              </a:rPr>
              <a:t>: input only</a:t>
            </a:r>
          </a:p>
          <a:p>
            <a:r>
              <a:rPr kumimoji="1" lang="en-US" altLang="ko-KR" dirty="0" err="1">
                <a:solidFill>
                  <a:srgbClr val="FF0000"/>
                </a:solidFill>
                <a:latin typeface="Courier" pitchFamily="2" charset="0"/>
              </a:rPr>
              <a:t>ofstream</a:t>
            </a:r>
            <a:r>
              <a:rPr kumimoji="1" lang="en-US" altLang="ko-KR" dirty="0">
                <a:solidFill>
                  <a:srgbClr val="FF0000"/>
                </a:solidFill>
              </a:rPr>
              <a:t>: output only</a:t>
            </a:r>
          </a:p>
          <a:p>
            <a:r>
              <a:rPr kumimoji="1" lang="en-US" altLang="ko-KR" dirty="0" err="1">
                <a:solidFill>
                  <a:srgbClr val="FF0000"/>
                </a:solidFill>
                <a:latin typeface="Courier" pitchFamily="2" charset="0"/>
              </a:rPr>
              <a:t>fstream</a:t>
            </a:r>
            <a:r>
              <a:rPr kumimoji="1" lang="en-US" altLang="ko-KR" dirty="0">
                <a:solidFill>
                  <a:srgbClr val="FF0000"/>
                </a:solidFill>
              </a:rPr>
              <a:t>: both input/output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774FFF8-50A8-1148-92E9-2F2B9D297845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098431" y="2712496"/>
            <a:ext cx="3001107" cy="1179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B7E825-0731-9CEB-14AD-056C2854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53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04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Loop to Read the Text File Input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Consider a text file named </a:t>
            </a:r>
            <a:r>
              <a:rPr lang="en-US" sz="2400" dirty="0" err="1">
                <a:latin typeface="Courier" pitchFamily="2" charset="0"/>
              </a:rPr>
              <a:t>player.txt</a:t>
            </a:r>
            <a:endParaRPr lang="en-US" sz="2800" dirty="0">
              <a:latin typeface="Courier" pitchFamily="2" charset="0"/>
            </a:endParaRPr>
          </a:p>
          <a:p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CB5DB2-9004-0045-8806-CF268D46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7" y="2206820"/>
            <a:ext cx="5752800" cy="3323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DD0419-77C9-BA4F-A4A8-3A402D26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00" y="2930400"/>
            <a:ext cx="2289556" cy="1597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6276B-2240-864F-AEC3-0081A4CBB11E}"/>
              </a:ext>
            </a:extLst>
          </p:cNvPr>
          <p:cNvSpPr txBox="1"/>
          <p:nvPr/>
        </p:nvSpPr>
        <p:spPr>
          <a:xfrm>
            <a:off x="4500544" y="4944675"/>
            <a:ext cx="3142902" cy="9233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Gill Sans MT" panose="020B0502020104020203" pitchFamily="34" charset="0"/>
              </a:rPr>
              <a:t>Performs two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  <a:latin typeface="Gill Sans MT" panose="020B0502020104020203" pitchFamily="34" charset="0"/>
              </a:rPr>
              <a:t>A read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  <a:latin typeface="Gill Sans MT" panose="020B0502020104020203" pitchFamily="34" charset="0"/>
              </a:rPr>
              <a:t>Checking a Boolean result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9EB99B3-FFD1-6B42-9111-1E3C938C331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12123" y="4044462"/>
            <a:ext cx="1288421" cy="1361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312AEB-E356-20D1-3EEC-961C3EAA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54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345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 1</a:t>
            </a:r>
          </a:p>
        </p:txBody>
      </p:sp>
      <p:sp>
        <p:nvSpPr>
          <p:cNvPr id="1013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Boolean expressions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Similar to arithmetic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results in True or False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C++ branching statements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ourier" pitchFamily="2" charset="0"/>
              </a:rPr>
              <a:t>if-else, switch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ourier" pitchFamily="2" charset="0"/>
              </a:rPr>
              <a:t>switch</a:t>
            </a:r>
            <a:r>
              <a:rPr lang="en-US" sz="2400" dirty="0"/>
              <a:t> statement great for menus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C++ loop statements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ourier" pitchFamily="2" charset="0"/>
              </a:rPr>
              <a:t>while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ourier" pitchFamily="2" charset="0"/>
              </a:rPr>
              <a:t>do-while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ourier" pitchFamily="2" charset="0"/>
              </a:rPr>
              <a:t>for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BB2CE4-8A79-CE66-5A34-58203F6F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55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89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 2</a:t>
            </a:r>
          </a:p>
        </p:txBody>
      </p:sp>
      <p:sp>
        <p:nvSpPr>
          <p:cNvPr id="103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6183" y="1342292"/>
            <a:ext cx="8651631" cy="4525963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ourier" pitchFamily="2" charset="0"/>
              </a:rPr>
              <a:t>do-while</a:t>
            </a:r>
            <a:r>
              <a:rPr lang="en-US" sz="2800" dirty="0"/>
              <a:t> loops</a:t>
            </a:r>
          </a:p>
          <a:p>
            <a:pPr lvl="1" eaLnBrk="1" hangingPunct="1"/>
            <a:r>
              <a:rPr lang="en-US" sz="2400" dirty="0"/>
              <a:t>Always execute their loop body at least once</a:t>
            </a:r>
          </a:p>
          <a:p>
            <a:pPr eaLnBrk="1" hangingPunct="1"/>
            <a:r>
              <a:rPr lang="en-US" sz="2800" dirty="0">
                <a:latin typeface="Courier" pitchFamily="2" charset="0"/>
              </a:rPr>
              <a:t>for</a:t>
            </a:r>
            <a:r>
              <a:rPr lang="en-US" sz="2800" dirty="0"/>
              <a:t> loop</a:t>
            </a:r>
          </a:p>
          <a:p>
            <a:pPr lvl="1" eaLnBrk="1" hangingPunct="1"/>
            <a:r>
              <a:rPr lang="en-US" sz="2400" dirty="0"/>
              <a:t> A natural "counting" loop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 dirty="0"/>
              <a:t>Loops can be exited early</a:t>
            </a:r>
          </a:p>
          <a:p>
            <a:pPr lvl="1" eaLnBrk="1" hangingPunct="1"/>
            <a:r>
              <a:rPr lang="en-US" sz="2400" dirty="0">
                <a:latin typeface="Courier" pitchFamily="2" charset="0"/>
              </a:rPr>
              <a:t>break</a:t>
            </a:r>
            <a:r>
              <a:rPr lang="en-US" sz="2400" dirty="0"/>
              <a:t> statement</a:t>
            </a:r>
          </a:p>
          <a:p>
            <a:pPr lvl="1" eaLnBrk="1" hangingPunct="1"/>
            <a:r>
              <a:rPr lang="en-US" sz="2400" dirty="0">
                <a:latin typeface="Courier" pitchFamily="2" charset="0"/>
              </a:rPr>
              <a:t>continue</a:t>
            </a:r>
            <a:r>
              <a:rPr lang="en-US" sz="2400" dirty="0"/>
              <a:t> statement</a:t>
            </a:r>
          </a:p>
          <a:p>
            <a:pPr lvl="1" eaLnBrk="1" hangingPunct="1"/>
            <a:r>
              <a:rPr lang="en-US" sz="2400" dirty="0"/>
              <a:t>Usage restricted for style purposes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Reading from a text file is similar to reading from </a:t>
            </a:r>
            <a:r>
              <a:rPr lang="en-US" sz="2800" dirty="0" err="1">
                <a:latin typeface="Courier" pitchFamily="2" charset="0"/>
              </a:rPr>
              <a:t>cin</a:t>
            </a:r>
            <a:endParaRPr lang="en-US" sz="2800" dirty="0">
              <a:latin typeface="Courier" pitchFamily="2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3348F-8792-7E6C-334A-31947041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56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30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976" y="2632259"/>
            <a:ext cx="8704579" cy="1139125"/>
          </a:xfrm>
        </p:spPr>
        <p:txBody>
          <a:bodyPr/>
          <a:lstStyle/>
          <a:p>
            <a:r>
              <a:rPr kumimoji="1" lang="en-US" altLang="ko-KR" dirty="0"/>
              <a:t>Thank you!</a:t>
            </a:r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2190492" y="4067948"/>
            <a:ext cx="4784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Gill Sans MT" charset="0"/>
                <a:ea typeface="Gill Sans MT" charset="0"/>
                <a:cs typeface="Gill Sans MT" charset="0"/>
              </a:rPr>
              <a:t>Web: </a:t>
            </a:r>
            <a:r>
              <a:rPr kumimoji="1" lang="en-US" altLang="ko-KR" sz="24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http://</a:t>
            </a:r>
            <a:r>
              <a:rPr kumimoji="1" lang="en-US" altLang="ko-KR" sz="2400" dirty="0" err="1">
                <a:latin typeface="Gill Sans MT" charset="0"/>
                <a:ea typeface="Gill Sans MT" charset="0"/>
                <a:cs typeface="Gill Sans MT" charset="0"/>
                <a:hlinkClick r:id="rId3"/>
              </a:rPr>
              <a:t>mindlab-snu.github.io</a:t>
            </a:r>
            <a:endParaRPr kumimoji="1" lang="en-US" altLang="ko-KR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r>
              <a:rPr kumimoji="1" lang="en-US" altLang="ko-KR" sz="2400" dirty="0">
                <a:latin typeface="Gill Sans MT" charset="0"/>
                <a:ea typeface="Gill Sans MT" charset="0"/>
                <a:cs typeface="Gill Sans MT" charset="0"/>
              </a:rPr>
              <a:t>E-mail: </a:t>
            </a:r>
            <a:r>
              <a:rPr kumimoji="1" lang="en-US" altLang="ko-KR" sz="2400" dirty="0" err="1">
                <a:latin typeface="Gill Sans MT" charset="0"/>
                <a:ea typeface="Gill Sans MT" charset="0"/>
                <a:cs typeface="Gill Sans MT" charset="0"/>
                <a:hlinkClick r:id="rId4"/>
              </a:rPr>
              <a:t>tsmoon@snu.ac.kr</a:t>
            </a:r>
            <a:endParaRPr kumimoji="1" lang="ko-KR" altLang="en-US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C3F542-FFFD-2005-9C26-0BCBD101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57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3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Boolean Expressions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Comparison</a:t>
            </a:r>
            <a:r>
              <a:rPr lang="en-US" sz="2800" dirty="0"/>
              <a:t> operators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C0F71-0909-654A-BC04-FD0A4825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39" y="2062975"/>
            <a:ext cx="8042031" cy="397037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EFB87-30FF-D667-9D06-8A34FF46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6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2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Evaluating Boolean Expressions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Variable type, </a:t>
            </a:r>
            <a:r>
              <a:rPr lang="en-US" dirty="0">
                <a:latin typeface="Courier" pitchFamily="2" charset="0"/>
              </a:rPr>
              <a:t>bool</a:t>
            </a:r>
          </a:p>
          <a:p>
            <a:pPr lvl="1" eaLnBrk="1" hangingPunct="1"/>
            <a:r>
              <a:rPr lang="en-US" dirty="0"/>
              <a:t>Can store either of the values </a:t>
            </a:r>
            <a:r>
              <a:rPr lang="en-US" dirty="0">
                <a:latin typeface="Courier" pitchFamily="2" charset="0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" pitchFamily="2" charset="0"/>
              </a:rPr>
              <a:t>False</a:t>
            </a:r>
          </a:p>
          <a:p>
            <a:pPr lvl="1" eaLnBrk="1" hangingPunct="1"/>
            <a:endParaRPr lang="en-US" dirty="0">
              <a:latin typeface="Courier" pitchFamily="2" charset="0"/>
            </a:endParaRPr>
          </a:p>
          <a:p>
            <a:pPr lvl="1" eaLnBrk="1" hangingPunct="1"/>
            <a:endParaRPr lang="en-US" dirty="0">
              <a:latin typeface="Courier" pitchFamily="2" charset="0"/>
            </a:endParaRPr>
          </a:p>
          <a:p>
            <a:pPr lvl="1" eaLnBrk="1" hangingPunct="1"/>
            <a:r>
              <a:rPr lang="en-US" dirty="0">
                <a:latin typeface="Gill Sans MT" panose="020B0502020104020203" pitchFamily="34" charset="0"/>
              </a:rPr>
              <a:t>Boolean expression can be evaluated in the same way that an arithmetic expression is evaluated</a:t>
            </a:r>
          </a:p>
          <a:p>
            <a:pPr lvl="1" eaLnBrk="1" hangingPunct="1"/>
            <a:r>
              <a:rPr lang="en-US" dirty="0">
                <a:latin typeface="Gill Sans MT" panose="020B0502020104020203" pitchFamily="34" charset="0"/>
              </a:rPr>
              <a:t>E.g., let </a:t>
            </a:r>
            <a:r>
              <a:rPr lang="en-US" dirty="0">
                <a:latin typeface="Courier" pitchFamily="2" charset="0"/>
              </a:rPr>
              <a:t>y=8. </a:t>
            </a:r>
            <a:r>
              <a:rPr lang="en-US" dirty="0">
                <a:latin typeface="Gill Sans MT" panose="020B0502020104020203" pitchFamily="34" charset="0"/>
              </a:rPr>
              <a:t>What is</a:t>
            </a:r>
          </a:p>
          <a:p>
            <a:pPr lvl="1" eaLnBrk="1" hangingPunct="1"/>
            <a:endParaRPr lang="en-US" dirty="0">
              <a:latin typeface="Gill Sans MT" panose="020B0502020104020203" pitchFamily="34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latin typeface="Gill Sans MT" panose="020B0502020104020203" pitchFamily="34" charset="0"/>
              </a:rPr>
              <a:t>												?</a:t>
            </a:r>
            <a:endParaRPr lang="en-US" dirty="0"/>
          </a:p>
          <a:p>
            <a:pPr eaLnBrk="1" hangingPunct="1">
              <a:spcBef>
                <a:spcPct val="60000"/>
              </a:spcBef>
            </a:pPr>
            <a:endParaRPr lang="en-US" dirty="0"/>
          </a:p>
          <a:p>
            <a:pPr lvl="1" eaLnBrk="1" hangingPunct="1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FE205A-3465-8147-ACFD-93D33460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512" y="2444261"/>
            <a:ext cx="5397500" cy="60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B8EAD4-45DE-424F-816D-178E2E26F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762" y="4760520"/>
            <a:ext cx="4025900" cy="6283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23B1A1-D97F-FC43-BB2B-9BE9B15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7</a:t>
            </a:fld>
            <a:r>
              <a:rPr lang="en-US"/>
              <a:t> / 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1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Evaluating Boolean Expressions: </a:t>
            </a:r>
            <a:br>
              <a:rPr lang="en-US" dirty="0"/>
            </a:br>
            <a:r>
              <a:rPr lang="en-US" dirty="0"/>
              <a:t>: Truth Tables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5B6359-607E-D74B-9E75-507E7761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380" y="1354157"/>
            <a:ext cx="6367081" cy="48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6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ko-KR" sz="3600" dirty="0"/>
              <a:t>Evaluating Boolean Expressions: </a:t>
            </a:r>
            <a:br>
              <a:rPr lang="en-US" altLang="ko-KR" sz="3600" dirty="0"/>
            </a:br>
            <a:r>
              <a:rPr lang="en-US" altLang="ko-KR" sz="3600" dirty="0"/>
              <a:t>: Precedence Rules</a:t>
            </a:r>
            <a:r>
              <a:rPr lang="en-US" sz="3600" dirty="0"/>
              <a:t> (1 of 4)</a:t>
            </a:r>
          </a:p>
        </p:txBody>
      </p:sp>
      <p:pic>
        <p:nvPicPr>
          <p:cNvPr id="24578" name="Picture 4" descr="C:\WINDOWS\Desktop\Oh_type\sacitch_C++_ppt\gif\savitchc02d03_1of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430338" y="1422400"/>
            <a:ext cx="6880225" cy="500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01782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361998</TotalTime>
  <Words>2284</Words>
  <Application>Microsoft Macintosh PowerPoint</Application>
  <PresentationFormat>화면 슬라이드 쇼(4:3)</PresentationFormat>
  <Paragraphs>438</Paragraphs>
  <Slides>57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Arial</vt:lpstr>
      <vt:lpstr>Calibri</vt:lpstr>
      <vt:lpstr>Cambria Math</vt:lpstr>
      <vt:lpstr>Courier</vt:lpstr>
      <vt:lpstr>Courier New</vt:lpstr>
      <vt:lpstr>Gill Sans MT</vt:lpstr>
      <vt:lpstr>Wingdings</vt:lpstr>
      <vt:lpstr>Office Theme</vt:lpstr>
      <vt:lpstr>430.211 Programming Methodology (프로그래밍 방법론)</vt:lpstr>
      <vt:lpstr>Outline</vt:lpstr>
      <vt:lpstr>Chapter 2: Flow of Control : What are we learning?</vt:lpstr>
      <vt:lpstr>Branching Mechanisms : Example</vt:lpstr>
      <vt:lpstr>Boolean Expressions</vt:lpstr>
      <vt:lpstr>Boolean Expressions</vt:lpstr>
      <vt:lpstr>Evaluating Boolean Expressions</vt:lpstr>
      <vt:lpstr>Evaluating Boolean Expressions:  : Truth Tables</vt:lpstr>
      <vt:lpstr>Evaluating Boolean Expressions:  : Precedence Rules (1 of 4)</vt:lpstr>
      <vt:lpstr>Evaluating Boolean Expressions:  : Precedence Rules (2 of 4)</vt:lpstr>
      <vt:lpstr>Evaluating Boolean Expressions:  : Precedence Rules (3 of 4)</vt:lpstr>
      <vt:lpstr>Evaluating Boolean Expressions:  : Precedence Rules (4 of 4)</vt:lpstr>
      <vt:lpstr>Evaluating Boolean Expressions : Examples</vt:lpstr>
      <vt:lpstr>Evaluating Boolean Expressions : Examples</vt:lpstr>
      <vt:lpstr>Branching Mechanism : if-else statement syntax</vt:lpstr>
      <vt:lpstr> if-else Branching Mechanism  : Compound/Block statements</vt:lpstr>
      <vt:lpstr>if-else Branching Mechanism  : Compound/Block statements in Action</vt:lpstr>
      <vt:lpstr>Common Pitfalls! : if-else</vt:lpstr>
      <vt:lpstr>if-else Branching Mechanism : Omitting the else</vt:lpstr>
      <vt:lpstr>if-else Branching Mechanism  : Nested Statements</vt:lpstr>
      <vt:lpstr>if-else Branching Mechanism  : Multiway if-else</vt:lpstr>
      <vt:lpstr>The switch Statement</vt:lpstr>
      <vt:lpstr>The switch statement syntax</vt:lpstr>
      <vt:lpstr>The switch statement syntax</vt:lpstr>
      <vt:lpstr>The switch statement syntax</vt:lpstr>
      <vt:lpstr>Common pitfalls / tips! : switch</vt:lpstr>
      <vt:lpstr>switch Menu example</vt:lpstr>
      <vt:lpstr>enumeration types</vt:lpstr>
      <vt:lpstr>Conditional Operator</vt:lpstr>
      <vt:lpstr>switch / enum 예시</vt:lpstr>
      <vt:lpstr>Three Types of Loops in C++</vt:lpstr>
      <vt:lpstr>while Loops Syntax</vt:lpstr>
      <vt:lpstr>while Loop Example</vt:lpstr>
      <vt:lpstr>do-while Loops Syntax</vt:lpstr>
      <vt:lpstr>do-while Loop Example</vt:lpstr>
      <vt:lpstr>while vs. do-while</vt:lpstr>
      <vt:lpstr>Increment/decrement operators</vt:lpstr>
      <vt:lpstr>for Loop Syntax</vt:lpstr>
      <vt:lpstr>for Loop Syntax</vt:lpstr>
      <vt:lpstr>for Loop Syntax</vt:lpstr>
      <vt:lpstr>for Loop Syntax</vt:lpstr>
      <vt:lpstr>Loop Issues</vt:lpstr>
      <vt:lpstr>Loop Pitfalls : Misplaced ;</vt:lpstr>
      <vt:lpstr>Loop Pitfalls : Infinite Loops</vt:lpstr>
      <vt:lpstr>The break and continue statements</vt:lpstr>
      <vt:lpstr>The break and continue statements</vt:lpstr>
      <vt:lpstr>The break and continue statements</vt:lpstr>
      <vt:lpstr>Nested Loops</vt:lpstr>
      <vt:lpstr>Introduction to File Input</vt:lpstr>
      <vt:lpstr>Opening a Text File</vt:lpstr>
      <vt:lpstr>Reading from a Text File</vt:lpstr>
      <vt:lpstr>File Input Example (1 of 2)</vt:lpstr>
      <vt:lpstr>File Input Example (2 of 2)</vt:lpstr>
      <vt:lpstr>Using a Loop to Read the Text File Input</vt:lpstr>
      <vt:lpstr>Summary 1</vt:lpstr>
      <vt:lpstr>Summary 2</vt:lpstr>
      <vt:lpstr>Thank you!</vt:lpstr>
    </vt:vector>
  </TitlesOfParts>
  <Company>Yahoo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methods for computer science and software engineering</dc:title>
  <dc:creator>Yahoo</dc:creator>
  <cp:lastModifiedBy>문태섭</cp:lastModifiedBy>
  <cp:revision>2481</cp:revision>
  <cp:lastPrinted>2018-06-23T17:58:32Z</cp:lastPrinted>
  <dcterms:created xsi:type="dcterms:W3CDTF">2011-10-29T09:19:52Z</dcterms:created>
  <dcterms:modified xsi:type="dcterms:W3CDTF">2024-03-11T13:52:05Z</dcterms:modified>
</cp:coreProperties>
</file>